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60" r:id="rId5"/>
    <p:sldId id="259" r:id="rId6"/>
    <p:sldId id="261" r:id="rId7"/>
    <p:sldId id="277" r:id="rId8"/>
    <p:sldId id="276" r:id="rId9"/>
    <p:sldId id="278" r:id="rId10"/>
    <p:sldId id="369" r:id="rId11"/>
    <p:sldId id="263" r:id="rId12"/>
    <p:sldId id="265" r:id="rId13"/>
    <p:sldId id="264" r:id="rId14"/>
    <p:sldId id="279" r:id="rId15"/>
    <p:sldId id="267" r:id="rId16"/>
    <p:sldId id="266" r:id="rId17"/>
    <p:sldId id="280" r:id="rId18"/>
    <p:sldId id="285" r:id="rId19"/>
    <p:sldId id="295" r:id="rId20"/>
    <p:sldId id="296" r:id="rId21"/>
    <p:sldId id="286" r:id="rId22"/>
    <p:sldId id="371" r:id="rId23"/>
    <p:sldId id="287" r:id="rId24"/>
    <p:sldId id="376" r:id="rId25"/>
    <p:sldId id="374" r:id="rId26"/>
    <p:sldId id="375" r:id="rId27"/>
    <p:sldId id="377" r:id="rId28"/>
    <p:sldId id="282" r:id="rId29"/>
    <p:sldId id="300" r:id="rId30"/>
    <p:sldId id="301" r:id="rId31"/>
    <p:sldId id="391" r:id="rId32"/>
    <p:sldId id="379" r:id="rId33"/>
    <p:sldId id="380" r:id="rId34"/>
    <p:sldId id="305" r:id="rId35"/>
    <p:sldId id="370" r:id="rId36"/>
    <p:sldId id="387" r:id="rId37"/>
    <p:sldId id="289" r:id="rId38"/>
    <p:sldId id="290" r:id="rId39"/>
    <p:sldId id="291" r:id="rId40"/>
    <p:sldId id="386" r:id="rId41"/>
    <p:sldId id="292" r:id="rId42"/>
    <p:sldId id="373" r:id="rId43"/>
    <p:sldId id="388" r:id="rId44"/>
    <p:sldId id="389" r:id="rId45"/>
    <p:sldId id="390" r:id="rId46"/>
    <p:sldId id="293" r:id="rId47"/>
    <p:sldId id="381" r:id="rId48"/>
    <p:sldId id="382" r:id="rId49"/>
    <p:sldId id="383" r:id="rId50"/>
    <p:sldId id="308" r:id="rId51"/>
    <p:sldId id="309" r:id="rId52"/>
    <p:sldId id="384" r:id="rId53"/>
    <p:sldId id="385" r:id="rId54"/>
    <p:sldId id="306" r:id="rId55"/>
    <p:sldId id="297" r:id="rId56"/>
    <p:sldId id="298" r:id="rId57"/>
    <p:sldId id="299"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4847"/>
  </p:normalViewPr>
  <p:slideViewPr>
    <p:cSldViewPr snapToGrid="0" snapToObjects="1">
      <p:cViewPr varScale="1">
        <p:scale>
          <a:sx n="82" d="100"/>
          <a:sy n="82"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82AE-210E-4D4E-A5D8-899C6612B553}" type="datetimeFigureOut">
              <a:rPr lang="en-US" smtClean="0"/>
              <a:t>8/6/18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E325-9023-D94F-BE7C-73C73896A808}" type="slidenum">
              <a:rPr lang="en-US" smtClean="0"/>
              <a:t>‹#›</a:t>
            </a:fld>
            <a:endParaRPr lang="en-US"/>
          </a:p>
        </p:txBody>
      </p:sp>
    </p:spTree>
    <p:extLst>
      <p:ext uri="{BB962C8B-B14F-4D97-AF65-F5344CB8AC3E}">
        <p14:creationId xmlns:p14="http://schemas.microsoft.com/office/powerpoint/2010/main" val="152428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Deep Learning</a:t>
            </a:r>
          </a:p>
        </p:txBody>
      </p:sp>
      <p:sp>
        <p:nvSpPr>
          <p:cNvPr id="4" name="Slide Number Placeholder 3"/>
          <p:cNvSpPr>
            <a:spLocks noGrp="1"/>
          </p:cNvSpPr>
          <p:nvPr>
            <p:ph type="sldNum" sz="quarter" idx="10"/>
          </p:nvPr>
        </p:nvSpPr>
        <p:spPr/>
        <p:txBody>
          <a:bodyPr/>
          <a:lstStyle/>
          <a:p>
            <a:fld id="{586BE325-9023-D94F-BE7C-73C73896A808}" type="slidenum">
              <a:rPr lang="en-US" smtClean="0"/>
              <a:t>1</a:t>
            </a:fld>
            <a:endParaRPr lang="en-US"/>
          </a:p>
        </p:txBody>
      </p:sp>
    </p:spTree>
    <p:extLst>
      <p:ext uri="{BB962C8B-B14F-4D97-AF65-F5344CB8AC3E}">
        <p14:creationId xmlns:p14="http://schemas.microsoft.com/office/powerpoint/2010/main" val="158496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41</a:t>
            </a:fld>
            <a:endParaRPr lang="en-US"/>
          </a:p>
        </p:txBody>
      </p:sp>
    </p:spTree>
    <p:extLst>
      <p:ext uri="{BB962C8B-B14F-4D97-AF65-F5344CB8AC3E}">
        <p14:creationId xmlns:p14="http://schemas.microsoft.com/office/powerpoint/2010/main" val="417092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48</a:t>
            </a:fld>
            <a:endParaRPr lang="en-US"/>
          </a:p>
        </p:txBody>
      </p:sp>
    </p:spTree>
    <p:extLst>
      <p:ext uri="{BB962C8B-B14F-4D97-AF65-F5344CB8AC3E}">
        <p14:creationId xmlns:p14="http://schemas.microsoft.com/office/powerpoint/2010/main" val="274602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49</a:t>
            </a:fld>
            <a:endParaRPr lang="en-US"/>
          </a:p>
        </p:txBody>
      </p:sp>
    </p:spTree>
    <p:extLst>
      <p:ext uri="{BB962C8B-B14F-4D97-AF65-F5344CB8AC3E}">
        <p14:creationId xmlns:p14="http://schemas.microsoft.com/office/powerpoint/2010/main" val="17458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50</a:t>
            </a:fld>
            <a:endParaRPr lang="en-US"/>
          </a:p>
        </p:txBody>
      </p:sp>
    </p:spTree>
    <p:extLst>
      <p:ext uri="{BB962C8B-B14F-4D97-AF65-F5344CB8AC3E}">
        <p14:creationId xmlns:p14="http://schemas.microsoft.com/office/powerpoint/2010/main" val="103852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51</a:t>
            </a:fld>
            <a:endParaRPr lang="en-US"/>
          </a:p>
        </p:txBody>
      </p:sp>
    </p:spTree>
    <p:extLst>
      <p:ext uri="{BB962C8B-B14F-4D97-AF65-F5344CB8AC3E}">
        <p14:creationId xmlns:p14="http://schemas.microsoft.com/office/powerpoint/2010/main" val="333214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55</a:t>
            </a:fld>
            <a:endParaRPr lang="en-US"/>
          </a:p>
        </p:txBody>
      </p:sp>
    </p:spTree>
    <p:extLst>
      <p:ext uri="{BB962C8B-B14F-4D97-AF65-F5344CB8AC3E}">
        <p14:creationId xmlns:p14="http://schemas.microsoft.com/office/powerpoint/2010/main" val="388590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58</a:t>
            </a:fld>
            <a:endParaRPr lang="en-US"/>
          </a:p>
        </p:txBody>
      </p:sp>
    </p:spTree>
    <p:extLst>
      <p:ext uri="{BB962C8B-B14F-4D97-AF65-F5344CB8AC3E}">
        <p14:creationId xmlns:p14="http://schemas.microsoft.com/office/powerpoint/2010/main" val="208694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a:t>
            </a:fld>
            <a:endParaRPr lang="en-US"/>
          </a:p>
        </p:txBody>
      </p:sp>
    </p:spTree>
    <p:extLst>
      <p:ext uri="{BB962C8B-B14F-4D97-AF65-F5344CB8AC3E}">
        <p14:creationId xmlns:p14="http://schemas.microsoft.com/office/powerpoint/2010/main" val="160968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55237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2 minutes</a:t>
            </a:r>
          </a:p>
          <a:p>
            <a:pPr marL="228600" lvl="0" indent="-228600">
              <a:buFont typeface="+mj-lt"/>
              <a:buAutoNum type="arabicPeriod"/>
            </a:pPr>
            <a:endParaRPr lang="en-US" baseline="0" dirty="0"/>
          </a:p>
          <a:p>
            <a:pPr marL="0" lvl="0" indent="0">
              <a:buFont typeface="+mj-lt"/>
              <a:buNone/>
            </a:pPr>
            <a:endParaRPr lang="en-US" baseline="0" dirty="0"/>
          </a:p>
          <a:p>
            <a:pPr marL="0" lvl="0" indent="0">
              <a:buFont typeface="+mj-lt"/>
              <a:buNone/>
            </a:pPr>
            <a:r>
              <a:rPr lang="en-US" baseline="0" dirty="0"/>
              <a:t>Now I want to talk a little about what it means for a computer to learn. First lets consider how humans learn, well we learn from experience. When we are young if we touch a hot stove we learn really quickly that doing so was a bad idea and we probably won’t do it again. We learn from our parents, siblings, teachers, and friends.</a:t>
            </a:r>
          </a:p>
          <a:p>
            <a:pPr marL="0" lvl="0" indent="0">
              <a:buFont typeface="+mj-lt"/>
              <a:buNone/>
            </a:pPr>
            <a:endParaRPr lang="en-US" baseline="0" dirty="0"/>
          </a:p>
          <a:p>
            <a:pPr marL="0" lvl="0" indent="0">
              <a:buFont typeface="+mj-lt"/>
              <a:buNone/>
            </a:pPr>
            <a:r>
              <a:rPr lang="en-US" baseline="0" dirty="0"/>
              <a:t>In contrast a traditional computer program simply executes a given specific set of equations.  Like writing information to a file or database or displaying a graphical user interface.</a:t>
            </a:r>
          </a:p>
          <a:p>
            <a:pPr marL="0" lvl="0" indent="0">
              <a:buFont typeface="+mj-lt"/>
              <a:buNone/>
            </a:pPr>
            <a:endParaRPr lang="en-US" baseline="0" dirty="0"/>
          </a:p>
          <a:p>
            <a:pPr marL="0" lvl="0" indent="0">
              <a:buFont typeface="+mj-lt"/>
              <a:buNone/>
            </a:pPr>
            <a:r>
              <a:rPr lang="en-US" baseline="0" dirty="0"/>
              <a:t>So the question is how would a computer learning, well it can learn from data and I will tell you more about that in the next few slides.</a:t>
            </a:r>
          </a:p>
          <a:p>
            <a:pPr marL="0" lvl="0" indent="0">
              <a:buFont typeface="+mj-lt"/>
              <a:buNone/>
            </a:pPr>
            <a:endParaRPr lang="en-US" baseline="0" dirty="0"/>
          </a:p>
          <a:p>
            <a:pPr marL="0" lvl="0" indent="0">
              <a:buFont typeface="+mj-lt"/>
              <a:buNone/>
            </a:pPr>
            <a:endParaRPr lang="en-US" baseline="0" dirty="0"/>
          </a:p>
          <a:p>
            <a:pPr marL="685800" lvl="1" indent="-228600">
              <a:buFont typeface="Arial" charset="0"/>
              <a:buChar char="•"/>
            </a:pPr>
            <a:endParaRPr lang="en-US" baseline="0" dirty="0"/>
          </a:p>
          <a:p>
            <a:pPr marL="457200" lvl="1" indent="0">
              <a:buFont typeface="+mj-lt"/>
              <a:buNone/>
            </a:pPr>
            <a:endParaRPr lang="en-US" baseline="0" dirty="0"/>
          </a:p>
        </p:txBody>
      </p:sp>
      <p:sp>
        <p:nvSpPr>
          <p:cNvPr id="4" name="Slide Number Placeholder 3"/>
          <p:cNvSpPr>
            <a:spLocks noGrp="1"/>
          </p:cNvSpPr>
          <p:nvPr>
            <p:ph type="sldNum" sz="quarter" idx="10"/>
          </p:nvPr>
        </p:nvSpPr>
        <p:spPr/>
        <p:txBody>
          <a:bodyPr/>
          <a:lstStyle/>
          <a:p>
            <a:fld id="{78C2D493-B86F-474A-86B5-FBF0AC05AF44}" type="slidenum">
              <a:rPr lang="en-US" smtClean="0"/>
              <a:t>8</a:t>
            </a:fld>
            <a:endParaRPr lang="en-US"/>
          </a:p>
        </p:txBody>
      </p:sp>
    </p:spTree>
    <p:extLst>
      <p:ext uri="{BB962C8B-B14F-4D97-AF65-F5344CB8AC3E}">
        <p14:creationId xmlns:p14="http://schemas.microsoft.com/office/powerpoint/2010/main" val="225085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a:t>
            </a:r>
          </a:p>
          <a:p>
            <a:endParaRPr lang="en-US" dirty="0"/>
          </a:p>
          <a:p>
            <a:r>
              <a:rPr lang="en-US" dirty="0"/>
              <a:t>To help you better understand the difference between traditional computer programming and machine learning I want to talk through these two diagrams</a:t>
            </a:r>
          </a:p>
          <a:p>
            <a:endParaRPr lang="en-US" dirty="0"/>
          </a:p>
          <a:p>
            <a:r>
              <a:rPr lang="en-US" dirty="0"/>
              <a:t>At first glance they you might think that they are identical, but there is a significant difference.</a:t>
            </a:r>
          </a:p>
          <a:p>
            <a:endParaRPr lang="en-US" dirty="0"/>
          </a:p>
          <a:p>
            <a:r>
              <a:rPr lang="en-US" dirty="0"/>
              <a:t>Lets start with the diagrams on the left. When writing a traditional computer program it is common to design and implement algorithms or functions that can accept data and return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maybe you want to convert a number from Celsius to </a:t>
            </a:r>
            <a:r>
              <a:rPr lang="en-US" sz="1200" b="0" i="0" kern="1200" dirty="0">
                <a:solidFill>
                  <a:schemeClr val="tx1"/>
                </a:solidFill>
                <a:effectLst/>
                <a:latin typeface="+mn-lt"/>
                <a:ea typeface="+mn-ea"/>
                <a:cs typeface="+mn-cs"/>
              </a:rPr>
              <a:t>Fahrenheit. Your data would be a number representing a Celsius temperature and the output would be a Fahrenheit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Machine Learning things get turned a little upside down. Again we have data as an input but rather than providing the algorithm we provide the outputs or the answers (label). And through the process of learning the algorithm will be created for us or learned.</a:t>
            </a:r>
          </a:p>
          <a:p>
            <a:r>
              <a:rPr lang="en-US" dirty="0"/>
              <a:t>. </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20071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55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32</a:t>
            </a:fld>
            <a:endParaRPr lang="en-US"/>
          </a:p>
        </p:txBody>
      </p:sp>
    </p:spTree>
    <p:extLst>
      <p:ext uri="{BB962C8B-B14F-4D97-AF65-F5344CB8AC3E}">
        <p14:creationId xmlns:p14="http://schemas.microsoft.com/office/powerpoint/2010/main" val="16361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34</a:t>
            </a:fld>
            <a:endParaRPr lang="en-US"/>
          </a:p>
        </p:txBody>
      </p:sp>
    </p:spTree>
    <p:extLst>
      <p:ext uri="{BB962C8B-B14F-4D97-AF65-F5344CB8AC3E}">
        <p14:creationId xmlns:p14="http://schemas.microsoft.com/office/powerpoint/2010/main" val="96172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35</a:t>
            </a:fld>
            <a:endParaRPr lang="en-US"/>
          </a:p>
        </p:txBody>
      </p:sp>
    </p:spTree>
    <p:extLst>
      <p:ext uri="{BB962C8B-B14F-4D97-AF65-F5344CB8AC3E}">
        <p14:creationId xmlns:p14="http://schemas.microsoft.com/office/powerpoint/2010/main" val="367536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47FF-6539-9C4A-8675-70A9D25A7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08E9D7-071B-CD44-897A-47F7553895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1E91A1-6CDE-6046-AFC0-3C47DEFA9187}"/>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3EC85CBB-3145-1346-AC43-3734A088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ECC10-D046-D741-A7C3-E6F1D488072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60432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EAA9-368D-ED42-943D-FA573C10C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FFBF3-1F5A-3746-9A08-8A79056F17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B22D5-6F16-CA48-BF0F-5BE0C49BBE5B}"/>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CEA0C137-BA1A-0045-8A1B-885CEE36E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4D0-2DEA-A14A-AAE2-9DFEA9C1287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5705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5B4352-DBC0-6E40-A9A2-39FE1D58D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EC3D46-EF77-E24F-9147-C6728F2EE7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BA23C-9663-EB40-B0A5-B6BF13A83419}"/>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3291359D-84F2-C642-8D23-5D990BD9F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80F07-AC1A-C64F-A32F-E572DB51496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277715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156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1724-6DD3-914C-ACB6-39D521AC1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A2BB6-222B-5C45-B3B2-8D4ED857F1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98EF5-5BCD-1342-89F7-CF93B6FE8429}"/>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D2600367-A625-AB47-AADB-C098DBB6D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90D71-4465-3B42-A4C9-EC089BF8490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8266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2DE-4B29-9F46-91DA-3AE55D2F4D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02B3B6-EDD8-7148-B479-74E30A15B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70242F-E47C-2547-B742-FE355D13B900}"/>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3B358E75-181C-A843-B001-A46E11136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08F6-1096-9D47-A3FB-DD2DC4F11935}"/>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6055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29FC-0C18-6241-AA74-09F00EC67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44762-9622-124F-B0C5-0A50DF5711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47532-FB1C-654F-A843-C65B0EEA85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4E4E4-0739-0744-9385-93098B74CE78}"/>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6" name="Footer Placeholder 5">
            <a:extLst>
              <a:ext uri="{FF2B5EF4-FFF2-40B4-BE49-F238E27FC236}">
                <a16:creationId xmlns:a16="http://schemas.microsoft.com/office/drawing/2014/main" id="{B4D8EC72-D0C5-5C4B-A7D9-51C0C2F24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C9F9A-F355-B84C-A711-65F5254A7A83}"/>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372955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51A-5AEC-B841-B5E6-BB59BDAF4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EC77E-02B0-C545-B619-1A8BE5AAA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F1E9AB-7DA8-0143-9939-CDC1C694E9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D32F94-9C69-C34C-888F-BD79CB935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937708-EA98-444F-B30D-D6BE210F5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5B46A6-684E-6048-BB8B-075E865B6819}"/>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8" name="Footer Placeholder 7">
            <a:extLst>
              <a:ext uri="{FF2B5EF4-FFF2-40B4-BE49-F238E27FC236}">
                <a16:creationId xmlns:a16="http://schemas.microsoft.com/office/drawing/2014/main" id="{7A7DF5C1-2074-104B-90D0-90F763FA5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FD721-0217-6641-8174-5663DFFAD9D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51535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577C-1DBC-4F42-816A-1615C28E9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12E33-2E50-B448-8063-FEB6968CD841}"/>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4" name="Footer Placeholder 3">
            <a:extLst>
              <a:ext uri="{FF2B5EF4-FFF2-40B4-BE49-F238E27FC236}">
                <a16:creationId xmlns:a16="http://schemas.microsoft.com/office/drawing/2014/main" id="{D30B7AB6-8A5C-CE4C-86D4-D2BC97713F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A41BDE-FD3D-844F-923E-9CD7EADABB1E}"/>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425535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11EAC-07D0-4342-B852-139C9A95876A}"/>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3" name="Footer Placeholder 2">
            <a:extLst>
              <a:ext uri="{FF2B5EF4-FFF2-40B4-BE49-F238E27FC236}">
                <a16:creationId xmlns:a16="http://schemas.microsoft.com/office/drawing/2014/main" id="{5CCBB4A1-75C1-C047-852F-150BC74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38602B-2B2B-A54F-A1B4-BB6F284CD25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20815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EB16-2579-2A4A-BE76-3F7BD52D2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1C614-74F8-2C40-92AC-FC3C1897A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0948-338C-1244-9C31-2E31E366F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32B75A-E981-1047-8618-52856B1A38BC}"/>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6" name="Footer Placeholder 5">
            <a:extLst>
              <a:ext uri="{FF2B5EF4-FFF2-40B4-BE49-F238E27FC236}">
                <a16:creationId xmlns:a16="http://schemas.microsoft.com/office/drawing/2014/main" id="{C2D6E156-73B9-B64E-AEF2-AB208E2F3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42FCF-34DA-784C-99C4-FAB51F7694B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4482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CDE3-C358-C54E-9CA9-EDB71EFC5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FD7E2-F90B-EA4E-A4B6-D3C41C369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865AF0-CBB5-A048-8F98-C522A179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F4EE85-56F7-0546-8A2F-07BC58D9F659}"/>
              </a:ext>
            </a:extLst>
          </p:cNvPr>
          <p:cNvSpPr>
            <a:spLocks noGrp="1"/>
          </p:cNvSpPr>
          <p:nvPr>
            <p:ph type="dt" sz="half" idx="10"/>
          </p:nvPr>
        </p:nvSpPr>
        <p:spPr/>
        <p:txBody>
          <a:bodyPr/>
          <a:lstStyle/>
          <a:p>
            <a:fld id="{2EB8F5CE-E464-0349-9486-8F811E3DBAEE}" type="datetimeFigureOut">
              <a:rPr lang="en-US" smtClean="0"/>
              <a:t>8/6/18</a:t>
            </a:fld>
            <a:endParaRPr lang="en-US"/>
          </a:p>
        </p:txBody>
      </p:sp>
      <p:sp>
        <p:nvSpPr>
          <p:cNvPr id="6" name="Footer Placeholder 5">
            <a:extLst>
              <a:ext uri="{FF2B5EF4-FFF2-40B4-BE49-F238E27FC236}">
                <a16:creationId xmlns:a16="http://schemas.microsoft.com/office/drawing/2014/main" id="{462F3826-4A30-1B42-A563-6C8A73398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675F-87A1-9E41-94B4-DC9DBE0BEC9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17060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7D75E-2155-934B-AB85-26674844E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47A7B-1D66-D947-8FBC-1BC924DFA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D65FC-B58D-074C-81F7-49087BAEA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8F5CE-E464-0349-9486-8F811E3DBAEE}" type="datetimeFigureOut">
              <a:rPr lang="en-US" smtClean="0"/>
              <a:t>8/6/18</a:t>
            </a:fld>
            <a:endParaRPr lang="en-US"/>
          </a:p>
        </p:txBody>
      </p:sp>
      <p:sp>
        <p:nvSpPr>
          <p:cNvPr id="5" name="Footer Placeholder 4">
            <a:extLst>
              <a:ext uri="{FF2B5EF4-FFF2-40B4-BE49-F238E27FC236}">
                <a16:creationId xmlns:a16="http://schemas.microsoft.com/office/drawing/2014/main" id="{8CEB0D56-7B81-C543-8FFB-B5840B529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B12E72-0B49-5F44-AA32-11185B758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1BD65-E27A-C246-AC32-707B9D956F27}" type="slidenum">
              <a:rPr lang="en-US" smtClean="0"/>
              <a:t>‹#›</a:t>
            </a:fld>
            <a:endParaRPr lang="en-US"/>
          </a:p>
        </p:txBody>
      </p:sp>
    </p:spTree>
    <p:extLst>
      <p:ext uri="{BB962C8B-B14F-4D97-AF65-F5344CB8AC3E}">
        <p14:creationId xmlns:p14="http://schemas.microsoft.com/office/powerpoint/2010/main" val="57456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open?id=1hyv8CRsvgtuTxLllNUCTE-NxTOSGLj37"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rive.google.com/open?id=1iMAMbigS0ZOUiedWGbsCgNcRpBhYbMpV"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open?id=1stz1cOIbZevHSokfslZBId4tecdmucV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1.png"/><Relationship Id="rId5" Type="http://schemas.openxmlformats.org/officeDocument/2006/relationships/image" Target="../media/image350.png"/><Relationship Id="rId15" Type="http://schemas.openxmlformats.org/officeDocument/2006/relationships/image" Target="../media/image6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48.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00.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0.png"/><Relationship Id="rId10" Type="http://schemas.openxmlformats.org/officeDocument/2006/relationships/image" Target="../media/image65.png"/><Relationship Id="rId4" Type="http://schemas.openxmlformats.org/officeDocument/2006/relationships/image" Target="../media/image340.png"/><Relationship Id="rId9" Type="http://schemas.openxmlformats.org/officeDocument/2006/relationships/image" Target="../media/image4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9.png"/><Relationship Id="rId3" Type="http://schemas.openxmlformats.org/officeDocument/2006/relationships/image" Target="../media/image460.png"/><Relationship Id="rId7" Type="http://schemas.openxmlformats.org/officeDocument/2006/relationships/image" Target="../media/image76.png"/><Relationship Id="rId12" Type="http://schemas.openxmlformats.org/officeDocument/2006/relationships/image" Target="../media/image60.png"/><Relationship Id="rId17" Type="http://schemas.openxmlformats.org/officeDocument/2006/relationships/image" Target="../media/image83.png"/><Relationship Id="rId2" Type="http://schemas.openxmlformats.org/officeDocument/2006/relationships/notesSlide" Target="../notesSlides/notesSlide13.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2.pn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66.png"/><Relationship Id="rId1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5.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85.jpe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rive.google.com/open?id=1NC1kCL5AIs_LQbbeshjySfrurSdghtr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F78B-38DE-6E40-A7DB-58F50F6E3D16}"/>
              </a:ext>
            </a:extLst>
          </p:cNvPr>
          <p:cNvSpPr>
            <a:spLocks noGrp="1"/>
          </p:cNvSpPr>
          <p:nvPr>
            <p:ph type="ctrTitle"/>
          </p:nvPr>
        </p:nvSpPr>
        <p:spPr/>
        <p:txBody>
          <a:bodyPr/>
          <a:lstStyle/>
          <a:p>
            <a:r>
              <a:rPr lang="en-US" dirty="0"/>
              <a:t>Intro to Deep Learning</a:t>
            </a:r>
            <a:br>
              <a:rPr lang="en-US" dirty="0"/>
            </a:br>
            <a:r>
              <a:rPr lang="en-US" sz="3200" dirty="0"/>
              <a:t>for the Absolute Beginner</a:t>
            </a:r>
          </a:p>
        </p:txBody>
      </p:sp>
      <p:sp>
        <p:nvSpPr>
          <p:cNvPr id="3" name="Subtitle 2">
            <a:extLst>
              <a:ext uri="{FF2B5EF4-FFF2-40B4-BE49-F238E27FC236}">
                <a16:creationId xmlns:a16="http://schemas.microsoft.com/office/drawing/2014/main" id="{D0C2CCB9-3890-8A48-BC9B-15B14E4F21B7}"/>
              </a:ext>
            </a:extLst>
          </p:cNvPr>
          <p:cNvSpPr>
            <a:spLocks noGrp="1"/>
          </p:cNvSpPr>
          <p:nvPr>
            <p:ph type="subTitle" idx="1"/>
          </p:nvPr>
        </p:nvSpPr>
        <p:spPr/>
        <p:txBody>
          <a:bodyPr>
            <a:normAutofit lnSpcReduction="10000"/>
          </a:bodyPr>
          <a:lstStyle/>
          <a:p>
            <a:r>
              <a:rPr lang="en-US" dirty="0"/>
              <a:t>Esteban (EJ) Guillen</a:t>
            </a:r>
          </a:p>
          <a:p>
            <a:endParaRPr lang="en-US" dirty="0"/>
          </a:p>
          <a:p>
            <a:endParaRPr lang="en-US" dirty="0"/>
          </a:p>
          <a:p>
            <a:r>
              <a:rPr lang="en-US" sz="2000" dirty="0">
                <a:hlinkClick r:id="rId3"/>
              </a:rPr>
              <a:t>https://github.com/EstebanGuillen/DeepLearningClass</a:t>
            </a:r>
            <a:endParaRPr lang="en-US" sz="2000" dirty="0"/>
          </a:p>
          <a:p>
            <a:endParaRPr lang="en-US" sz="2000" dirty="0"/>
          </a:p>
        </p:txBody>
      </p:sp>
    </p:spTree>
    <p:extLst>
      <p:ext uri="{BB962C8B-B14F-4D97-AF65-F5344CB8AC3E}">
        <p14:creationId xmlns:p14="http://schemas.microsoft.com/office/powerpoint/2010/main" val="306678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1 – The field of Machine 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981" y="1472810"/>
            <a:ext cx="7410519" cy="5300801"/>
          </a:xfrm>
          <a:prstGeom prst="rect">
            <a:avLst/>
          </a:prstGeom>
        </p:spPr>
      </p:pic>
    </p:spTree>
    <p:extLst>
      <p:ext uri="{BB962C8B-B14F-4D97-AF65-F5344CB8AC3E}">
        <p14:creationId xmlns:p14="http://schemas.microsoft.com/office/powerpoint/2010/main" val="31643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0A7D-EBA4-1541-ABAE-DBFC2E57F450}"/>
              </a:ext>
            </a:extLst>
          </p:cNvPr>
          <p:cNvSpPr>
            <a:spLocks noGrp="1"/>
          </p:cNvSpPr>
          <p:nvPr>
            <p:ph type="title"/>
          </p:nvPr>
        </p:nvSpPr>
        <p:spPr/>
        <p:txBody>
          <a:bodyPr/>
          <a:lstStyle/>
          <a:p>
            <a:r>
              <a:rPr lang="en-US" dirty="0"/>
              <a:t>Lesson 1 – A formal definition</a:t>
            </a:r>
          </a:p>
        </p:txBody>
      </p:sp>
      <p:sp>
        <p:nvSpPr>
          <p:cNvPr id="3" name="Content Placeholder 2">
            <a:extLst>
              <a:ext uri="{FF2B5EF4-FFF2-40B4-BE49-F238E27FC236}">
                <a16:creationId xmlns:a16="http://schemas.microsoft.com/office/drawing/2014/main" id="{AF324EFF-2250-FC45-88B7-0881DC627F64}"/>
              </a:ext>
            </a:extLst>
          </p:cNvPr>
          <p:cNvSpPr>
            <a:spLocks noGrp="1"/>
          </p:cNvSpPr>
          <p:nvPr>
            <p:ph idx="1"/>
          </p:nvPr>
        </p:nvSpPr>
        <p:spPr/>
        <p:txBody>
          <a:bodyPr>
            <a:normAutofit/>
          </a:bodyPr>
          <a:lstStyle/>
          <a:p>
            <a:pPr marL="0" indent="0">
              <a:buNone/>
            </a:pPr>
            <a:r>
              <a:rPr lang="en-US" i="1" dirty="0"/>
              <a:t>Definition:</a:t>
            </a:r>
          </a:p>
          <a:p>
            <a:pPr marL="0" indent="0">
              <a:buNone/>
            </a:pPr>
            <a:endParaRPr lang="en-US" sz="2000" i="1" dirty="0"/>
          </a:p>
          <a:p>
            <a:pPr marL="0" indent="0">
              <a:buNone/>
            </a:pPr>
            <a:r>
              <a:rPr lang="en-US" sz="4100" i="1" dirty="0"/>
              <a:t>A computer program is said to learn from </a:t>
            </a:r>
            <a:r>
              <a:rPr lang="en-US" sz="4100" i="1" u="sng" dirty="0">
                <a:solidFill>
                  <a:srgbClr val="7030A0"/>
                </a:solidFill>
              </a:rPr>
              <a:t>experience</a:t>
            </a:r>
            <a:r>
              <a:rPr lang="en-US" sz="4100" i="1" dirty="0"/>
              <a:t> </a:t>
            </a:r>
            <a:r>
              <a:rPr lang="en-US" sz="4100" b="1" i="1" dirty="0">
                <a:solidFill>
                  <a:srgbClr val="FF0000"/>
                </a:solidFill>
              </a:rPr>
              <a:t>E</a:t>
            </a:r>
            <a:r>
              <a:rPr lang="en-US" sz="4100" i="1" dirty="0"/>
              <a:t> with respect to some class of </a:t>
            </a:r>
            <a:r>
              <a:rPr lang="en-US" sz="4100" i="1" u="sng" dirty="0">
                <a:solidFill>
                  <a:srgbClr val="7030A0"/>
                </a:solidFill>
              </a:rPr>
              <a:t>tasks</a:t>
            </a:r>
            <a:r>
              <a:rPr lang="en-US" sz="4100" i="1" dirty="0"/>
              <a:t> </a:t>
            </a:r>
            <a:r>
              <a:rPr lang="en-US" sz="4100" b="1" i="1" dirty="0">
                <a:solidFill>
                  <a:srgbClr val="FF0000"/>
                </a:solidFill>
              </a:rPr>
              <a:t>T</a:t>
            </a:r>
            <a:r>
              <a:rPr lang="en-US" sz="4100" i="1" dirty="0"/>
              <a:t> and </a:t>
            </a:r>
            <a:r>
              <a:rPr lang="en-US" sz="4100" i="1" u="sng" dirty="0">
                <a:solidFill>
                  <a:srgbClr val="7030A0"/>
                </a:solidFill>
              </a:rPr>
              <a:t>performance measure </a:t>
            </a:r>
            <a:r>
              <a:rPr lang="en-US" sz="4100" b="1" i="1" dirty="0">
                <a:solidFill>
                  <a:srgbClr val="FF0000"/>
                </a:solidFill>
              </a:rPr>
              <a:t>P</a:t>
            </a:r>
            <a:r>
              <a:rPr lang="en-US" sz="4100" i="1" dirty="0"/>
              <a:t>, if its performance at tasks in </a:t>
            </a:r>
            <a:r>
              <a:rPr lang="en-US" sz="4100" b="1" i="1" dirty="0">
                <a:solidFill>
                  <a:srgbClr val="FF0000"/>
                </a:solidFill>
              </a:rPr>
              <a:t>T</a:t>
            </a:r>
            <a:r>
              <a:rPr lang="en-US" sz="4100" i="1" dirty="0"/>
              <a:t>, as measured by </a:t>
            </a:r>
            <a:r>
              <a:rPr lang="en-US" sz="4100" b="1" i="1" dirty="0">
                <a:solidFill>
                  <a:srgbClr val="FF0000"/>
                </a:solidFill>
              </a:rPr>
              <a:t>P</a:t>
            </a:r>
            <a:r>
              <a:rPr lang="en-US" sz="4100" i="1" dirty="0"/>
              <a:t>, improves with experience </a:t>
            </a:r>
            <a:r>
              <a:rPr lang="en-US" sz="4100" b="1" i="1" dirty="0">
                <a:solidFill>
                  <a:srgbClr val="FF0000"/>
                </a:solidFill>
              </a:rPr>
              <a:t>E</a:t>
            </a:r>
            <a:r>
              <a:rPr lang="en-US" sz="4100" i="1" dirty="0"/>
              <a:t>. </a:t>
            </a:r>
            <a:r>
              <a:rPr lang="en-US" sz="4100" i="1" dirty="0">
                <a:solidFill>
                  <a:schemeClr val="accent6">
                    <a:lumMod val="50000"/>
                  </a:schemeClr>
                </a:solidFill>
              </a:rPr>
              <a:t>(Tom Mitchell, 1998)</a:t>
            </a:r>
          </a:p>
        </p:txBody>
      </p:sp>
    </p:spTree>
    <p:extLst>
      <p:ext uri="{BB962C8B-B14F-4D97-AF65-F5344CB8AC3E}">
        <p14:creationId xmlns:p14="http://schemas.microsoft.com/office/powerpoint/2010/main" val="371485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Playing Checkers</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playing checkers</a:t>
            </a:r>
          </a:p>
          <a:p>
            <a:pPr marL="0" indent="0">
              <a:buNone/>
            </a:pPr>
            <a:r>
              <a:rPr lang="en-US" dirty="0">
                <a:solidFill>
                  <a:srgbClr val="7030A0"/>
                </a:solidFill>
              </a:rPr>
              <a:t>Performance</a:t>
            </a:r>
            <a:r>
              <a:rPr lang="en-US" dirty="0"/>
              <a:t> </a:t>
            </a:r>
            <a:r>
              <a:rPr lang="en-US" b="1" dirty="0">
                <a:solidFill>
                  <a:srgbClr val="FF0000"/>
                </a:solidFill>
              </a:rPr>
              <a:t>P</a:t>
            </a:r>
            <a:r>
              <a:rPr lang="en-US" dirty="0"/>
              <a:t> : percentage of games won</a:t>
            </a:r>
          </a:p>
          <a:p>
            <a:pPr marL="0" indent="0">
              <a:buNone/>
            </a:pPr>
            <a:r>
              <a:rPr lang="en-US" dirty="0">
                <a:solidFill>
                  <a:srgbClr val="7030A0"/>
                </a:solidFill>
              </a:rPr>
              <a:t>Experience</a:t>
            </a:r>
            <a:r>
              <a:rPr lang="en-US" dirty="0"/>
              <a:t> </a:t>
            </a:r>
            <a:r>
              <a:rPr lang="en-US" b="1" dirty="0">
                <a:solidFill>
                  <a:srgbClr val="FF0000"/>
                </a:solidFill>
              </a:rPr>
              <a:t>E</a:t>
            </a:r>
            <a:r>
              <a:rPr lang="en-US" dirty="0"/>
              <a:t> : outcomes of games played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46362DA-5081-7B4B-BE22-4A81E667C14C}"/>
              </a:ext>
            </a:extLst>
          </p:cNvPr>
          <p:cNvPicPr>
            <a:picLocks noChangeAspect="1"/>
          </p:cNvPicPr>
          <p:nvPr/>
        </p:nvPicPr>
        <p:blipFill>
          <a:blip r:embed="rId2"/>
          <a:stretch>
            <a:fillRect/>
          </a:stretch>
        </p:blipFill>
        <p:spPr>
          <a:xfrm>
            <a:off x="7261521" y="4001293"/>
            <a:ext cx="3124463" cy="1762197"/>
          </a:xfrm>
          <a:prstGeom prst="rect">
            <a:avLst/>
          </a:prstGeom>
        </p:spPr>
      </p:pic>
    </p:spTree>
    <p:extLst>
      <p:ext uri="{BB962C8B-B14F-4D97-AF65-F5344CB8AC3E}">
        <p14:creationId xmlns:p14="http://schemas.microsoft.com/office/powerpoint/2010/main" val="3192835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2"/>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107354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Recognize Handwritten Digits</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 Given an image classify it as a digit (0-9)</a:t>
            </a:r>
          </a:p>
          <a:p>
            <a:pPr marL="0" indent="0">
              <a:buNone/>
            </a:pPr>
            <a:r>
              <a:rPr lang="en-US" dirty="0">
                <a:solidFill>
                  <a:srgbClr val="7030A0"/>
                </a:solidFill>
              </a:rPr>
              <a:t>Performance</a:t>
            </a:r>
            <a:r>
              <a:rPr lang="en-US" dirty="0"/>
              <a:t> </a:t>
            </a:r>
            <a:r>
              <a:rPr lang="en-US" b="1" dirty="0">
                <a:solidFill>
                  <a:srgbClr val="FF0000"/>
                </a:solidFill>
              </a:rPr>
              <a:t>P</a:t>
            </a:r>
            <a:r>
              <a:rPr lang="en-US" dirty="0"/>
              <a:t> : % of correct classifications</a:t>
            </a:r>
          </a:p>
          <a:p>
            <a:pPr marL="0" indent="0">
              <a:buNone/>
            </a:pPr>
            <a:r>
              <a:rPr lang="en-US" dirty="0">
                <a:solidFill>
                  <a:srgbClr val="7030A0"/>
                </a:solidFill>
              </a:rPr>
              <a:t>Experience</a:t>
            </a:r>
            <a:r>
              <a:rPr lang="en-US" dirty="0"/>
              <a:t> </a:t>
            </a:r>
            <a:r>
              <a:rPr lang="en-US" b="1" dirty="0">
                <a:solidFill>
                  <a:srgbClr val="FF0000"/>
                </a:solidFill>
              </a:rPr>
              <a:t>E</a:t>
            </a:r>
            <a:r>
              <a:rPr lang="en-US" dirty="0"/>
              <a:t> : A database of images with classification labels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F001C7A-821F-6D4C-A059-2072E29E39D7}"/>
              </a:ext>
            </a:extLst>
          </p:cNvPr>
          <p:cNvPicPr>
            <a:picLocks noChangeAspect="1"/>
          </p:cNvPicPr>
          <p:nvPr/>
        </p:nvPicPr>
        <p:blipFill>
          <a:blip r:embed="rId2"/>
          <a:stretch>
            <a:fillRect/>
          </a:stretch>
        </p:blipFill>
        <p:spPr>
          <a:xfrm>
            <a:off x="3532908" y="4374572"/>
            <a:ext cx="3311237" cy="2483428"/>
          </a:xfrm>
          <a:prstGeom prst="rect">
            <a:avLst/>
          </a:prstGeom>
        </p:spPr>
      </p:pic>
    </p:spTree>
    <p:extLst>
      <p:ext uri="{BB962C8B-B14F-4D97-AF65-F5344CB8AC3E}">
        <p14:creationId xmlns:p14="http://schemas.microsoft.com/office/powerpoint/2010/main" val="268344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1 -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178994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C0D-E891-0F48-8A6B-4EFDA2625B24}"/>
              </a:ext>
            </a:extLst>
          </p:cNvPr>
          <p:cNvSpPr>
            <a:spLocks noGrp="1"/>
          </p:cNvSpPr>
          <p:nvPr>
            <p:ph type="title"/>
          </p:nvPr>
        </p:nvSpPr>
        <p:spPr/>
        <p:txBody>
          <a:bodyPr/>
          <a:lstStyle/>
          <a:p>
            <a:r>
              <a:rPr lang="en-US" dirty="0"/>
              <a:t>Lesson 1 – Exercise (5 minutes)</a:t>
            </a:r>
          </a:p>
        </p:txBody>
      </p:sp>
      <p:sp>
        <p:nvSpPr>
          <p:cNvPr id="3" name="Content Placeholder 2">
            <a:extLst>
              <a:ext uri="{FF2B5EF4-FFF2-40B4-BE49-F238E27FC236}">
                <a16:creationId xmlns:a16="http://schemas.microsoft.com/office/drawing/2014/main" id="{43F8121E-39D5-E144-8D0E-73339E082979}"/>
              </a:ext>
            </a:extLst>
          </p:cNvPr>
          <p:cNvSpPr>
            <a:spLocks noGrp="1"/>
          </p:cNvSpPr>
          <p:nvPr>
            <p:ph idx="1"/>
          </p:nvPr>
        </p:nvSpPr>
        <p:spPr/>
        <p:txBody>
          <a:bodyPr/>
          <a:lstStyle/>
          <a:p>
            <a:r>
              <a:rPr lang="en-US" dirty="0"/>
              <a:t>Come up with </a:t>
            </a:r>
            <a:r>
              <a:rPr lang="en-US" b="1" u="sng" dirty="0"/>
              <a:t>3-5</a:t>
            </a:r>
            <a:r>
              <a:rPr lang="en-US" dirty="0"/>
              <a:t> Machine Learning examples and define:</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a:t>
            </a:r>
          </a:p>
          <a:p>
            <a:pPr marL="0" indent="0">
              <a:buNone/>
            </a:pPr>
            <a:r>
              <a:rPr lang="en-US" dirty="0">
                <a:solidFill>
                  <a:srgbClr val="7030A0"/>
                </a:solidFill>
              </a:rPr>
              <a:t>Performance</a:t>
            </a:r>
            <a:r>
              <a:rPr lang="en-US" dirty="0"/>
              <a:t> </a:t>
            </a:r>
            <a:r>
              <a:rPr lang="en-US" b="1" dirty="0">
                <a:solidFill>
                  <a:srgbClr val="FF0000"/>
                </a:solidFill>
              </a:rPr>
              <a:t>P</a:t>
            </a:r>
            <a:endParaRPr lang="en-US" dirty="0"/>
          </a:p>
          <a:p>
            <a:pPr marL="0" indent="0">
              <a:buNone/>
            </a:pPr>
            <a:r>
              <a:rPr lang="en-US" dirty="0">
                <a:solidFill>
                  <a:srgbClr val="7030A0"/>
                </a:solidFill>
              </a:rPr>
              <a:t>Experience</a:t>
            </a:r>
            <a:r>
              <a:rPr lang="en-US" dirty="0"/>
              <a:t> </a:t>
            </a:r>
            <a:r>
              <a:rPr lang="en-US" b="1" dirty="0">
                <a:solidFill>
                  <a:srgbClr val="FF0000"/>
                </a:solidFill>
              </a:rPr>
              <a:t>E</a:t>
            </a:r>
            <a:endParaRPr lang="en-US" dirty="0"/>
          </a:p>
          <a:p>
            <a:pPr marL="0" indent="0">
              <a:buNone/>
            </a:pPr>
            <a:endParaRPr lang="en-US" dirty="0"/>
          </a:p>
        </p:txBody>
      </p:sp>
    </p:spTree>
    <p:extLst>
      <p:ext uri="{BB962C8B-B14F-4D97-AF65-F5344CB8AC3E}">
        <p14:creationId xmlns:p14="http://schemas.microsoft.com/office/powerpoint/2010/main" val="128705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2645-3785-F14E-B27E-BDE3026356F0}"/>
              </a:ext>
            </a:extLst>
          </p:cNvPr>
          <p:cNvSpPr>
            <a:spLocks noGrp="1"/>
          </p:cNvSpPr>
          <p:nvPr>
            <p:ph type="title"/>
          </p:nvPr>
        </p:nvSpPr>
        <p:spPr/>
        <p:txBody>
          <a:bodyPr/>
          <a:lstStyle/>
          <a:p>
            <a:r>
              <a:rPr lang="en-US" dirty="0"/>
              <a:t>Lesson 1 - Review</a:t>
            </a:r>
          </a:p>
        </p:txBody>
      </p:sp>
      <p:sp>
        <p:nvSpPr>
          <p:cNvPr id="3" name="Content Placeholder 2">
            <a:extLst>
              <a:ext uri="{FF2B5EF4-FFF2-40B4-BE49-F238E27FC236}">
                <a16:creationId xmlns:a16="http://schemas.microsoft.com/office/drawing/2014/main" id="{62EBA3E2-E113-574E-8C5E-4237353550F7}"/>
              </a:ext>
            </a:extLst>
          </p:cNvPr>
          <p:cNvSpPr>
            <a:spLocks noGrp="1"/>
          </p:cNvSpPr>
          <p:nvPr>
            <p:ph idx="1"/>
          </p:nvPr>
        </p:nvSpPr>
        <p:spPr/>
        <p:txBody>
          <a:bodyPr/>
          <a:lstStyle/>
          <a:p>
            <a:r>
              <a:rPr lang="en-US" dirty="0"/>
              <a:t>AI vs. ML vs. DL</a:t>
            </a:r>
          </a:p>
          <a:p>
            <a:r>
              <a:rPr lang="en-US" dirty="0"/>
              <a:t>How ML is different from traditional programing</a:t>
            </a:r>
          </a:p>
          <a:p>
            <a:r>
              <a:rPr lang="en-US" dirty="0"/>
              <a:t>How to frame a ML problem</a:t>
            </a:r>
          </a:p>
        </p:txBody>
      </p:sp>
    </p:spTree>
    <p:extLst>
      <p:ext uri="{BB962C8B-B14F-4D97-AF65-F5344CB8AC3E}">
        <p14:creationId xmlns:p14="http://schemas.microsoft.com/office/powerpoint/2010/main" val="428438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B7F1-5A24-9B46-8599-A84DC9611C74}"/>
              </a:ext>
            </a:extLst>
          </p:cNvPr>
          <p:cNvSpPr>
            <a:spLocks noGrp="1"/>
          </p:cNvSpPr>
          <p:nvPr>
            <p:ph type="title"/>
          </p:nvPr>
        </p:nvSpPr>
        <p:spPr/>
        <p:txBody>
          <a:bodyPr/>
          <a:lstStyle/>
          <a:p>
            <a:r>
              <a:rPr lang="en-US" dirty="0"/>
              <a:t>Lesson 2 – Calculus</a:t>
            </a:r>
          </a:p>
        </p:txBody>
      </p:sp>
      <p:pic>
        <p:nvPicPr>
          <p:cNvPr id="5" name="Content Placeholder 4">
            <a:extLst>
              <a:ext uri="{FF2B5EF4-FFF2-40B4-BE49-F238E27FC236}">
                <a16:creationId xmlns:a16="http://schemas.microsoft.com/office/drawing/2014/main" id="{7B7521D4-A9F3-624B-B928-392A42C7CBF1}"/>
              </a:ext>
            </a:extLst>
          </p:cNvPr>
          <p:cNvPicPr>
            <a:picLocks noGrp="1" noChangeAspect="1"/>
          </p:cNvPicPr>
          <p:nvPr>
            <p:ph idx="1"/>
          </p:nvPr>
        </p:nvPicPr>
        <p:blipFill>
          <a:blip r:embed="rId2"/>
          <a:stretch>
            <a:fillRect/>
          </a:stretch>
        </p:blipFill>
        <p:spPr>
          <a:xfrm>
            <a:off x="2092037" y="2028569"/>
            <a:ext cx="7181004" cy="4139637"/>
          </a:xfrm>
        </p:spPr>
      </p:pic>
    </p:spTree>
    <p:extLst>
      <p:ext uri="{BB962C8B-B14F-4D97-AF65-F5344CB8AC3E}">
        <p14:creationId xmlns:p14="http://schemas.microsoft.com/office/powerpoint/2010/main" val="392982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F422-9C73-8F48-B7B7-A50CE2E704F8}"/>
              </a:ext>
            </a:extLst>
          </p:cNvPr>
          <p:cNvSpPr>
            <a:spLocks noGrp="1"/>
          </p:cNvSpPr>
          <p:nvPr>
            <p:ph type="title"/>
          </p:nvPr>
        </p:nvSpPr>
        <p:spPr/>
        <p:txBody>
          <a:bodyPr/>
          <a:lstStyle/>
          <a:p>
            <a:r>
              <a:rPr lang="en-US" dirty="0"/>
              <a:t>Lesson 2 – Linear Algebra </a:t>
            </a:r>
          </a:p>
        </p:txBody>
      </p:sp>
      <p:pic>
        <p:nvPicPr>
          <p:cNvPr id="5" name="Content Placeholder 4">
            <a:extLst>
              <a:ext uri="{FF2B5EF4-FFF2-40B4-BE49-F238E27FC236}">
                <a16:creationId xmlns:a16="http://schemas.microsoft.com/office/drawing/2014/main" id="{5E3E71B5-BC6D-F74C-8623-39A00542FE59}"/>
              </a:ext>
            </a:extLst>
          </p:cNvPr>
          <p:cNvPicPr>
            <a:picLocks noGrp="1" noChangeAspect="1"/>
          </p:cNvPicPr>
          <p:nvPr>
            <p:ph idx="1"/>
          </p:nvPr>
        </p:nvPicPr>
        <p:blipFill>
          <a:blip r:embed="rId2"/>
          <a:stretch>
            <a:fillRect/>
          </a:stretch>
        </p:blipFill>
        <p:spPr>
          <a:xfrm>
            <a:off x="838200" y="1946434"/>
            <a:ext cx="6948651" cy="2518886"/>
          </a:xfrm>
        </p:spPr>
      </p:pic>
      <p:pic>
        <p:nvPicPr>
          <p:cNvPr id="4" name="Picture 3">
            <a:extLst>
              <a:ext uri="{FF2B5EF4-FFF2-40B4-BE49-F238E27FC236}">
                <a16:creationId xmlns:a16="http://schemas.microsoft.com/office/drawing/2014/main" id="{648464E7-8F82-5848-BA12-B2730866C9A8}"/>
              </a:ext>
            </a:extLst>
          </p:cNvPr>
          <p:cNvPicPr>
            <a:picLocks noChangeAspect="1"/>
          </p:cNvPicPr>
          <p:nvPr/>
        </p:nvPicPr>
        <p:blipFill>
          <a:blip r:embed="rId3"/>
          <a:stretch>
            <a:fillRect/>
          </a:stretch>
        </p:blipFill>
        <p:spPr>
          <a:xfrm>
            <a:off x="8813800" y="1783477"/>
            <a:ext cx="2540000" cy="2844800"/>
          </a:xfrm>
          <a:prstGeom prst="rect">
            <a:avLst/>
          </a:prstGeom>
        </p:spPr>
      </p:pic>
    </p:spTree>
    <p:extLst>
      <p:ext uri="{BB962C8B-B14F-4D97-AF65-F5344CB8AC3E}">
        <p14:creationId xmlns:p14="http://schemas.microsoft.com/office/powerpoint/2010/main" val="44847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CE9-4DE5-3A46-A770-8655D872BCEE}"/>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361FE2C-D822-2449-9E37-C256BFE04F87}"/>
              </a:ext>
            </a:extLst>
          </p:cNvPr>
          <p:cNvSpPr>
            <a:spLocks noGrp="1"/>
          </p:cNvSpPr>
          <p:nvPr>
            <p:ph idx="1"/>
          </p:nvPr>
        </p:nvSpPr>
        <p:spPr/>
        <p:txBody>
          <a:bodyPr>
            <a:normAutofit fontScale="92500" lnSpcReduction="10000"/>
          </a:bodyPr>
          <a:lstStyle/>
          <a:p>
            <a:r>
              <a:rPr lang="en-US" dirty="0"/>
              <a:t>Member of technical staff</a:t>
            </a:r>
          </a:p>
          <a:p>
            <a:pPr lvl="1"/>
            <a:r>
              <a:rPr lang="en-US" dirty="0"/>
              <a:t>BS Computer Engineering (K-State)</a:t>
            </a:r>
          </a:p>
          <a:p>
            <a:pPr lvl="1"/>
            <a:r>
              <a:rPr lang="en-US" dirty="0"/>
              <a:t>Masters Software Engineering (K-State)</a:t>
            </a:r>
          </a:p>
          <a:p>
            <a:r>
              <a:rPr lang="en-US" dirty="0"/>
              <a:t>Fall 2015 UNM</a:t>
            </a:r>
          </a:p>
          <a:p>
            <a:pPr lvl="1"/>
            <a:r>
              <a:rPr lang="en-US" dirty="0"/>
              <a:t>PhD?</a:t>
            </a:r>
          </a:p>
          <a:p>
            <a:pPr lvl="1"/>
            <a:r>
              <a:rPr lang="en-US" dirty="0"/>
              <a:t>Machine Learning</a:t>
            </a:r>
          </a:p>
          <a:p>
            <a:r>
              <a:rPr lang="en-US" dirty="0"/>
              <a:t>Fall 2016 PhD student</a:t>
            </a:r>
          </a:p>
          <a:p>
            <a:pPr lvl="1"/>
            <a:r>
              <a:rPr lang="en-US" dirty="0"/>
              <a:t>Deep Learning (Computer Vision)</a:t>
            </a:r>
          </a:p>
          <a:p>
            <a:pPr lvl="2"/>
            <a:r>
              <a:rPr lang="en-US" dirty="0"/>
              <a:t>Working with a Radiologist at UNM Hospital</a:t>
            </a:r>
          </a:p>
          <a:p>
            <a:r>
              <a:rPr lang="en-US" dirty="0"/>
              <a:t>Deep Learning has potential at Sandia</a:t>
            </a:r>
          </a:p>
          <a:p>
            <a:pPr lvl="1"/>
            <a:r>
              <a:rPr lang="en-US" dirty="0"/>
              <a:t>Need to develop necessary skills</a:t>
            </a:r>
          </a:p>
          <a:p>
            <a:pPr lvl="1"/>
            <a:endParaRPr lang="en-US" dirty="0"/>
          </a:p>
        </p:txBody>
      </p:sp>
    </p:spTree>
    <p:extLst>
      <p:ext uri="{BB962C8B-B14F-4D97-AF65-F5344CB8AC3E}">
        <p14:creationId xmlns:p14="http://schemas.microsoft.com/office/powerpoint/2010/main" val="293363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AB16-0945-7847-905F-D299A4FD3E13}"/>
              </a:ext>
            </a:extLst>
          </p:cNvPr>
          <p:cNvSpPr>
            <a:spLocks noGrp="1"/>
          </p:cNvSpPr>
          <p:nvPr>
            <p:ph type="title"/>
          </p:nvPr>
        </p:nvSpPr>
        <p:spPr/>
        <p:txBody>
          <a:bodyPr/>
          <a:lstStyle/>
          <a:p>
            <a:r>
              <a:rPr lang="en-US" dirty="0"/>
              <a:t>Lesson 2 – Linear Algebra Operations </a:t>
            </a:r>
          </a:p>
        </p:txBody>
      </p:sp>
      <p:pic>
        <p:nvPicPr>
          <p:cNvPr id="5" name="Graphic 4">
            <a:extLst>
              <a:ext uri="{FF2B5EF4-FFF2-40B4-BE49-F238E27FC236}">
                <a16:creationId xmlns:a16="http://schemas.microsoft.com/office/drawing/2014/main" id="{63938F04-1980-B24F-8BCF-CE7AF6DB81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 y="2528888"/>
            <a:ext cx="3429000" cy="1168400"/>
          </a:xfrm>
          <a:prstGeom prst="rect">
            <a:avLst/>
          </a:prstGeom>
        </p:spPr>
      </p:pic>
      <p:pic>
        <p:nvPicPr>
          <p:cNvPr id="7" name="Graphic 6">
            <a:extLst>
              <a:ext uri="{FF2B5EF4-FFF2-40B4-BE49-F238E27FC236}">
                <a16:creationId xmlns:a16="http://schemas.microsoft.com/office/drawing/2014/main" id="{2C6D5F6C-C0C8-224B-BA73-11DCD27C52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 y="3854451"/>
            <a:ext cx="3429000" cy="977900"/>
          </a:xfrm>
          <a:prstGeom prst="rect">
            <a:avLst/>
          </a:prstGeom>
        </p:spPr>
      </p:pic>
      <p:pic>
        <p:nvPicPr>
          <p:cNvPr id="9" name="Graphic 8">
            <a:extLst>
              <a:ext uri="{FF2B5EF4-FFF2-40B4-BE49-F238E27FC236}">
                <a16:creationId xmlns:a16="http://schemas.microsoft.com/office/drawing/2014/main" id="{DED0C396-717A-CB42-8E0A-7B16B6E9E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 y="5168900"/>
            <a:ext cx="4000500" cy="787400"/>
          </a:xfrm>
          <a:prstGeom prst="rect">
            <a:avLst/>
          </a:prstGeom>
        </p:spPr>
      </p:pic>
      <p:sp>
        <p:nvSpPr>
          <p:cNvPr id="10" name="TextBox 9">
            <a:extLst>
              <a:ext uri="{FF2B5EF4-FFF2-40B4-BE49-F238E27FC236}">
                <a16:creationId xmlns:a16="http://schemas.microsoft.com/office/drawing/2014/main" id="{DBA86DF0-7A9E-BD4C-86DE-CDC0DC865580}"/>
              </a:ext>
            </a:extLst>
          </p:cNvPr>
          <p:cNvSpPr txBox="1"/>
          <p:nvPr/>
        </p:nvSpPr>
        <p:spPr>
          <a:xfrm>
            <a:off x="1051560" y="6339840"/>
            <a:ext cx="518091" cy="369332"/>
          </a:xfrm>
          <a:prstGeom prst="rect">
            <a:avLst/>
          </a:prstGeom>
          <a:noFill/>
        </p:spPr>
        <p:txBody>
          <a:bodyPr wrap="none" rtlCol="0">
            <a:spAutoFit/>
          </a:bodyPr>
          <a:lstStyle/>
          <a:p>
            <a:r>
              <a:rPr lang="en-US" dirty="0"/>
              <a:t>2x3</a:t>
            </a:r>
          </a:p>
        </p:txBody>
      </p:sp>
      <p:sp>
        <p:nvSpPr>
          <p:cNvPr id="11" name="TextBox 10">
            <a:extLst>
              <a:ext uri="{FF2B5EF4-FFF2-40B4-BE49-F238E27FC236}">
                <a16:creationId xmlns:a16="http://schemas.microsoft.com/office/drawing/2014/main" id="{A43106E8-3571-C14F-8881-30A315E6687C}"/>
              </a:ext>
            </a:extLst>
          </p:cNvPr>
          <p:cNvSpPr txBox="1"/>
          <p:nvPr/>
        </p:nvSpPr>
        <p:spPr>
          <a:xfrm>
            <a:off x="2148874" y="6337300"/>
            <a:ext cx="518091" cy="369332"/>
          </a:xfrm>
          <a:prstGeom prst="rect">
            <a:avLst/>
          </a:prstGeom>
          <a:noFill/>
        </p:spPr>
        <p:txBody>
          <a:bodyPr wrap="none" rtlCol="0">
            <a:spAutoFit/>
          </a:bodyPr>
          <a:lstStyle/>
          <a:p>
            <a:r>
              <a:rPr lang="en-US" dirty="0"/>
              <a:t>3x2</a:t>
            </a:r>
          </a:p>
        </p:txBody>
      </p:sp>
      <p:sp>
        <p:nvSpPr>
          <p:cNvPr id="12" name="TextBox 11">
            <a:extLst>
              <a:ext uri="{FF2B5EF4-FFF2-40B4-BE49-F238E27FC236}">
                <a16:creationId xmlns:a16="http://schemas.microsoft.com/office/drawing/2014/main" id="{BC622150-9CCB-474F-A20B-E98181A0CF6D}"/>
              </a:ext>
            </a:extLst>
          </p:cNvPr>
          <p:cNvSpPr txBox="1"/>
          <p:nvPr/>
        </p:nvSpPr>
        <p:spPr>
          <a:xfrm>
            <a:off x="3429000" y="6337300"/>
            <a:ext cx="518091" cy="369332"/>
          </a:xfrm>
          <a:prstGeom prst="rect">
            <a:avLst/>
          </a:prstGeom>
          <a:noFill/>
        </p:spPr>
        <p:txBody>
          <a:bodyPr wrap="none" rtlCol="0">
            <a:spAutoFit/>
          </a:bodyPr>
          <a:lstStyle/>
          <a:p>
            <a:r>
              <a:rPr lang="en-US" dirty="0"/>
              <a:t>2x2</a:t>
            </a:r>
          </a:p>
        </p:txBody>
      </p:sp>
      <p:pic>
        <p:nvPicPr>
          <p:cNvPr id="14" name="Picture 13">
            <a:extLst>
              <a:ext uri="{FF2B5EF4-FFF2-40B4-BE49-F238E27FC236}">
                <a16:creationId xmlns:a16="http://schemas.microsoft.com/office/drawing/2014/main" id="{48F12FB3-3E33-1B41-8E58-B6B048865EE2}"/>
              </a:ext>
            </a:extLst>
          </p:cNvPr>
          <p:cNvPicPr>
            <a:picLocks noChangeAspect="1"/>
          </p:cNvPicPr>
          <p:nvPr/>
        </p:nvPicPr>
        <p:blipFill>
          <a:blip r:embed="rId8"/>
          <a:stretch>
            <a:fillRect/>
          </a:stretch>
        </p:blipFill>
        <p:spPr>
          <a:xfrm>
            <a:off x="4693920" y="1600993"/>
            <a:ext cx="2779623" cy="781051"/>
          </a:xfrm>
          <a:prstGeom prst="rect">
            <a:avLst/>
          </a:prstGeom>
        </p:spPr>
      </p:pic>
      <p:pic>
        <p:nvPicPr>
          <p:cNvPr id="16" name="Picture 15">
            <a:extLst>
              <a:ext uri="{FF2B5EF4-FFF2-40B4-BE49-F238E27FC236}">
                <a16:creationId xmlns:a16="http://schemas.microsoft.com/office/drawing/2014/main" id="{71165E7A-391C-A544-9521-A29BDE923F6E}"/>
              </a:ext>
            </a:extLst>
          </p:cNvPr>
          <p:cNvPicPr>
            <a:picLocks noChangeAspect="1"/>
          </p:cNvPicPr>
          <p:nvPr/>
        </p:nvPicPr>
        <p:blipFill>
          <a:blip r:embed="rId9"/>
          <a:stretch>
            <a:fillRect/>
          </a:stretch>
        </p:blipFill>
        <p:spPr>
          <a:xfrm>
            <a:off x="7473543" y="3144838"/>
            <a:ext cx="3048706" cy="1104900"/>
          </a:xfrm>
          <a:prstGeom prst="rect">
            <a:avLst/>
          </a:prstGeom>
        </p:spPr>
      </p:pic>
      <p:sp>
        <p:nvSpPr>
          <p:cNvPr id="17" name="TextBox 16">
            <a:extLst>
              <a:ext uri="{FF2B5EF4-FFF2-40B4-BE49-F238E27FC236}">
                <a16:creationId xmlns:a16="http://schemas.microsoft.com/office/drawing/2014/main" id="{D9D17C67-75D9-3943-8E17-4F57162C3B89}"/>
              </a:ext>
            </a:extLst>
          </p:cNvPr>
          <p:cNvSpPr txBox="1"/>
          <p:nvPr/>
        </p:nvSpPr>
        <p:spPr>
          <a:xfrm>
            <a:off x="7940040" y="4343401"/>
            <a:ext cx="518091" cy="369332"/>
          </a:xfrm>
          <a:prstGeom prst="rect">
            <a:avLst/>
          </a:prstGeom>
          <a:noFill/>
        </p:spPr>
        <p:txBody>
          <a:bodyPr wrap="none" rtlCol="0">
            <a:spAutoFit/>
          </a:bodyPr>
          <a:lstStyle/>
          <a:p>
            <a:r>
              <a:rPr lang="en-US" dirty="0"/>
              <a:t>2x3</a:t>
            </a:r>
          </a:p>
        </p:txBody>
      </p:sp>
      <p:sp>
        <p:nvSpPr>
          <p:cNvPr id="18" name="TextBox 17">
            <a:extLst>
              <a:ext uri="{FF2B5EF4-FFF2-40B4-BE49-F238E27FC236}">
                <a16:creationId xmlns:a16="http://schemas.microsoft.com/office/drawing/2014/main" id="{CB4CB2BF-FFF1-2C4B-AB2E-4BCFCFA4B63F}"/>
              </a:ext>
            </a:extLst>
          </p:cNvPr>
          <p:cNvSpPr txBox="1"/>
          <p:nvPr/>
        </p:nvSpPr>
        <p:spPr>
          <a:xfrm>
            <a:off x="9860280" y="4343401"/>
            <a:ext cx="518091" cy="369332"/>
          </a:xfrm>
          <a:prstGeom prst="rect">
            <a:avLst/>
          </a:prstGeom>
          <a:noFill/>
        </p:spPr>
        <p:txBody>
          <a:bodyPr wrap="none" rtlCol="0">
            <a:spAutoFit/>
          </a:bodyPr>
          <a:lstStyle/>
          <a:p>
            <a:r>
              <a:rPr lang="en-US" dirty="0"/>
              <a:t>3x2</a:t>
            </a:r>
          </a:p>
        </p:txBody>
      </p:sp>
    </p:spTree>
    <p:extLst>
      <p:ext uri="{BB962C8B-B14F-4D97-AF65-F5344CB8AC3E}">
        <p14:creationId xmlns:p14="http://schemas.microsoft.com/office/powerpoint/2010/main" val="18679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63F4-4618-9744-823A-C808BB9C68FE}"/>
              </a:ext>
            </a:extLst>
          </p:cNvPr>
          <p:cNvSpPr>
            <a:spLocks noGrp="1"/>
          </p:cNvSpPr>
          <p:nvPr>
            <p:ph type="title"/>
          </p:nvPr>
        </p:nvSpPr>
        <p:spPr/>
        <p:txBody>
          <a:bodyPr/>
          <a:lstStyle/>
          <a:p>
            <a:r>
              <a:rPr lang="en-US" dirty="0"/>
              <a:t>Lesson 2 - Probability</a:t>
            </a:r>
          </a:p>
        </p:txBody>
      </p:sp>
      <p:pic>
        <p:nvPicPr>
          <p:cNvPr id="7" name="Picture 6">
            <a:extLst>
              <a:ext uri="{FF2B5EF4-FFF2-40B4-BE49-F238E27FC236}">
                <a16:creationId xmlns:a16="http://schemas.microsoft.com/office/drawing/2014/main" id="{A80F1AAD-E5AF-9841-B781-234E364CDCDE}"/>
              </a:ext>
            </a:extLst>
          </p:cNvPr>
          <p:cNvPicPr>
            <a:picLocks noChangeAspect="1"/>
          </p:cNvPicPr>
          <p:nvPr/>
        </p:nvPicPr>
        <p:blipFill>
          <a:blip r:embed="rId2"/>
          <a:stretch>
            <a:fillRect/>
          </a:stretch>
        </p:blipFill>
        <p:spPr>
          <a:xfrm>
            <a:off x="1951354" y="1873786"/>
            <a:ext cx="1858645" cy="1736767"/>
          </a:xfrm>
          <a:prstGeom prst="rect">
            <a:avLst/>
          </a:prstGeom>
        </p:spPr>
      </p:pic>
      <p:pic>
        <p:nvPicPr>
          <p:cNvPr id="9" name="Graphic 8">
            <a:extLst>
              <a:ext uri="{FF2B5EF4-FFF2-40B4-BE49-F238E27FC236}">
                <a16:creationId xmlns:a16="http://schemas.microsoft.com/office/drawing/2014/main" id="{DBC0E44B-6D61-D24F-A82D-E46CE8DFB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179" y="2060196"/>
            <a:ext cx="2813611" cy="1550357"/>
          </a:xfrm>
          <a:prstGeom prst="rect">
            <a:avLst/>
          </a:prstGeom>
        </p:spPr>
      </p:pic>
      <p:pic>
        <p:nvPicPr>
          <p:cNvPr id="11" name="Picture 10">
            <a:extLst>
              <a:ext uri="{FF2B5EF4-FFF2-40B4-BE49-F238E27FC236}">
                <a16:creationId xmlns:a16="http://schemas.microsoft.com/office/drawing/2014/main" id="{DE7679F8-7502-EC42-B2C2-6D759B5B4A62}"/>
              </a:ext>
            </a:extLst>
          </p:cNvPr>
          <p:cNvPicPr>
            <a:picLocks noChangeAspect="1"/>
          </p:cNvPicPr>
          <p:nvPr/>
        </p:nvPicPr>
        <p:blipFill>
          <a:blip r:embed="rId5"/>
          <a:stretch>
            <a:fillRect/>
          </a:stretch>
        </p:blipFill>
        <p:spPr>
          <a:xfrm>
            <a:off x="467359" y="4428880"/>
            <a:ext cx="11017941" cy="1331839"/>
          </a:xfrm>
          <a:prstGeom prst="rect">
            <a:avLst/>
          </a:prstGeom>
        </p:spPr>
      </p:pic>
    </p:spTree>
    <p:extLst>
      <p:ext uri="{BB962C8B-B14F-4D97-AF65-F5344CB8AC3E}">
        <p14:creationId xmlns:p14="http://schemas.microsoft.com/office/powerpoint/2010/main" val="384584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F1E-BF2D-9A49-8C15-0CA8C9DD0F94}"/>
              </a:ext>
            </a:extLst>
          </p:cNvPr>
          <p:cNvSpPr>
            <a:spLocks noGrp="1"/>
          </p:cNvSpPr>
          <p:nvPr>
            <p:ph type="title"/>
          </p:nvPr>
        </p:nvSpPr>
        <p:spPr/>
        <p:txBody>
          <a:bodyPr/>
          <a:lstStyle/>
          <a:p>
            <a:r>
              <a:rPr lang="en-US" dirty="0"/>
              <a:t>Lesson 2 – Logarithm (log)</a:t>
            </a:r>
          </a:p>
        </p:txBody>
      </p:sp>
      <p:pic>
        <p:nvPicPr>
          <p:cNvPr id="8" name="Picture 7">
            <a:extLst>
              <a:ext uri="{FF2B5EF4-FFF2-40B4-BE49-F238E27FC236}">
                <a16:creationId xmlns:a16="http://schemas.microsoft.com/office/drawing/2014/main" id="{CD10CC77-843C-C44C-8A61-EAF5CA1CEDA1}"/>
              </a:ext>
            </a:extLst>
          </p:cNvPr>
          <p:cNvPicPr>
            <a:picLocks noChangeAspect="1"/>
          </p:cNvPicPr>
          <p:nvPr/>
        </p:nvPicPr>
        <p:blipFill>
          <a:blip r:embed="rId2"/>
          <a:stretch>
            <a:fillRect/>
          </a:stretch>
        </p:blipFill>
        <p:spPr>
          <a:xfrm>
            <a:off x="838200" y="2871470"/>
            <a:ext cx="4876800" cy="3644900"/>
          </a:xfrm>
          <a:prstGeom prst="rect">
            <a:avLst/>
          </a:prstGeom>
        </p:spPr>
      </p:pic>
      <p:pic>
        <p:nvPicPr>
          <p:cNvPr id="10" name="Picture 9">
            <a:extLst>
              <a:ext uri="{FF2B5EF4-FFF2-40B4-BE49-F238E27FC236}">
                <a16:creationId xmlns:a16="http://schemas.microsoft.com/office/drawing/2014/main" id="{07B70FE1-D63A-5A4F-9C6C-3EEDC6517322}"/>
              </a:ext>
            </a:extLst>
          </p:cNvPr>
          <p:cNvPicPr>
            <a:picLocks noChangeAspect="1"/>
          </p:cNvPicPr>
          <p:nvPr/>
        </p:nvPicPr>
        <p:blipFill>
          <a:blip r:embed="rId3"/>
          <a:stretch>
            <a:fillRect/>
          </a:stretch>
        </p:blipFill>
        <p:spPr>
          <a:xfrm>
            <a:off x="1638300" y="1734979"/>
            <a:ext cx="3276600" cy="546100"/>
          </a:xfrm>
          <a:prstGeom prst="rect">
            <a:avLst/>
          </a:prstGeom>
        </p:spPr>
      </p:pic>
      <p:pic>
        <p:nvPicPr>
          <p:cNvPr id="12" name="Picture 11">
            <a:extLst>
              <a:ext uri="{FF2B5EF4-FFF2-40B4-BE49-F238E27FC236}">
                <a16:creationId xmlns:a16="http://schemas.microsoft.com/office/drawing/2014/main" id="{98913640-46CA-E046-AEBF-DD8964270B40}"/>
              </a:ext>
            </a:extLst>
          </p:cNvPr>
          <p:cNvPicPr>
            <a:picLocks noChangeAspect="1"/>
          </p:cNvPicPr>
          <p:nvPr/>
        </p:nvPicPr>
        <p:blipFill>
          <a:blip r:embed="rId4"/>
          <a:stretch>
            <a:fillRect/>
          </a:stretch>
        </p:blipFill>
        <p:spPr>
          <a:xfrm>
            <a:off x="8763000" y="226378"/>
            <a:ext cx="2590800" cy="368300"/>
          </a:xfrm>
          <a:prstGeom prst="rect">
            <a:avLst/>
          </a:prstGeom>
        </p:spPr>
      </p:pic>
      <p:pic>
        <p:nvPicPr>
          <p:cNvPr id="14" name="Picture 13">
            <a:extLst>
              <a:ext uri="{FF2B5EF4-FFF2-40B4-BE49-F238E27FC236}">
                <a16:creationId xmlns:a16="http://schemas.microsoft.com/office/drawing/2014/main" id="{06C1A0D8-2C8A-5343-AF8F-E3127022C282}"/>
              </a:ext>
            </a:extLst>
          </p:cNvPr>
          <p:cNvPicPr>
            <a:picLocks noChangeAspect="1"/>
          </p:cNvPicPr>
          <p:nvPr/>
        </p:nvPicPr>
        <p:blipFill>
          <a:blip r:embed="rId5"/>
          <a:stretch>
            <a:fillRect/>
          </a:stretch>
        </p:blipFill>
        <p:spPr>
          <a:xfrm>
            <a:off x="8724900" y="609283"/>
            <a:ext cx="2146300" cy="800100"/>
          </a:xfrm>
          <a:prstGeom prst="rect">
            <a:avLst/>
          </a:prstGeom>
        </p:spPr>
      </p:pic>
      <p:pic>
        <p:nvPicPr>
          <p:cNvPr id="16" name="Picture 15">
            <a:extLst>
              <a:ext uri="{FF2B5EF4-FFF2-40B4-BE49-F238E27FC236}">
                <a16:creationId xmlns:a16="http://schemas.microsoft.com/office/drawing/2014/main" id="{944A2F4E-32CC-0D4E-BD9E-332B08A1D108}"/>
              </a:ext>
            </a:extLst>
          </p:cNvPr>
          <p:cNvPicPr>
            <a:picLocks noChangeAspect="1"/>
          </p:cNvPicPr>
          <p:nvPr/>
        </p:nvPicPr>
        <p:blipFill>
          <a:blip r:embed="rId6"/>
          <a:stretch>
            <a:fillRect/>
          </a:stretch>
        </p:blipFill>
        <p:spPr>
          <a:xfrm>
            <a:off x="8724900" y="1409383"/>
            <a:ext cx="2692400" cy="774700"/>
          </a:xfrm>
          <a:prstGeom prst="rect">
            <a:avLst/>
          </a:prstGeom>
        </p:spPr>
      </p:pic>
      <p:pic>
        <p:nvPicPr>
          <p:cNvPr id="18" name="Picture 17">
            <a:extLst>
              <a:ext uri="{FF2B5EF4-FFF2-40B4-BE49-F238E27FC236}">
                <a16:creationId xmlns:a16="http://schemas.microsoft.com/office/drawing/2014/main" id="{3FE6D8E5-D481-E84D-9F9D-ECF6585A56D1}"/>
              </a:ext>
            </a:extLst>
          </p:cNvPr>
          <p:cNvPicPr>
            <a:picLocks noChangeAspect="1"/>
          </p:cNvPicPr>
          <p:nvPr/>
        </p:nvPicPr>
        <p:blipFill>
          <a:blip r:embed="rId7"/>
          <a:stretch>
            <a:fillRect/>
          </a:stretch>
        </p:blipFill>
        <p:spPr>
          <a:xfrm>
            <a:off x="8763000" y="2224088"/>
            <a:ext cx="2070100" cy="406400"/>
          </a:xfrm>
          <a:prstGeom prst="rect">
            <a:avLst/>
          </a:prstGeom>
        </p:spPr>
      </p:pic>
      <p:pic>
        <p:nvPicPr>
          <p:cNvPr id="20" name="Picture 19">
            <a:extLst>
              <a:ext uri="{FF2B5EF4-FFF2-40B4-BE49-F238E27FC236}">
                <a16:creationId xmlns:a16="http://schemas.microsoft.com/office/drawing/2014/main" id="{6E303DF8-6F40-DC42-A583-31DE5B0BB11F}"/>
              </a:ext>
            </a:extLst>
          </p:cNvPr>
          <p:cNvPicPr>
            <a:picLocks noChangeAspect="1"/>
          </p:cNvPicPr>
          <p:nvPr/>
        </p:nvPicPr>
        <p:blipFill>
          <a:blip r:embed="rId8"/>
          <a:stretch>
            <a:fillRect/>
          </a:stretch>
        </p:blipFill>
        <p:spPr>
          <a:xfrm>
            <a:off x="8724900" y="2606041"/>
            <a:ext cx="2070100" cy="736600"/>
          </a:xfrm>
          <a:prstGeom prst="rect">
            <a:avLst/>
          </a:prstGeom>
        </p:spPr>
      </p:pic>
      <p:pic>
        <p:nvPicPr>
          <p:cNvPr id="22" name="Picture 21">
            <a:extLst>
              <a:ext uri="{FF2B5EF4-FFF2-40B4-BE49-F238E27FC236}">
                <a16:creationId xmlns:a16="http://schemas.microsoft.com/office/drawing/2014/main" id="{3691C2C9-36FC-CE47-8371-4C04B41FF9F3}"/>
              </a:ext>
            </a:extLst>
          </p:cNvPr>
          <p:cNvPicPr>
            <a:picLocks noChangeAspect="1"/>
          </p:cNvPicPr>
          <p:nvPr/>
        </p:nvPicPr>
        <p:blipFill>
          <a:blip r:embed="rId9"/>
          <a:stretch>
            <a:fillRect/>
          </a:stretch>
        </p:blipFill>
        <p:spPr>
          <a:xfrm>
            <a:off x="8763000" y="3342641"/>
            <a:ext cx="2463800" cy="431800"/>
          </a:xfrm>
          <a:prstGeom prst="rect">
            <a:avLst/>
          </a:prstGeom>
        </p:spPr>
      </p:pic>
      <p:pic>
        <p:nvPicPr>
          <p:cNvPr id="24" name="Picture 23">
            <a:extLst>
              <a:ext uri="{FF2B5EF4-FFF2-40B4-BE49-F238E27FC236}">
                <a16:creationId xmlns:a16="http://schemas.microsoft.com/office/drawing/2014/main" id="{498D7C90-CA8F-5843-844C-96618A80944B}"/>
              </a:ext>
            </a:extLst>
          </p:cNvPr>
          <p:cNvPicPr>
            <a:picLocks noChangeAspect="1"/>
          </p:cNvPicPr>
          <p:nvPr/>
        </p:nvPicPr>
        <p:blipFill>
          <a:blip r:embed="rId10"/>
          <a:stretch>
            <a:fillRect/>
          </a:stretch>
        </p:blipFill>
        <p:spPr>
          <a:xfrm>
            <a:off x="8763000" y="3789046"/>
            <a:ext cx="1841500" cy="787400"/>
          </a:xfrm>
          <a:prstGeom prst="rect">
            <a:avLst/>
          </a:prstGeom>
        </p:spPr>
      </p:pic>
      <p:pic>
        <p:nvPicPr>
          <p:cNvPr id="26" name="Picture 25">
            <a:extLst>
              <a:ext uri="{FF2B5EF4-FFF2-40B4-BE49-F238E27FC236}">
                <a16:creationId xmlns:a16="http://schemas.microsoft.com/office/drawing/2014/main" id="{3D24B0EF-3B6D-1944-81C0-9D46FD939DCA}"/>
              </a:ext>
            </a:extLst>
          </p:cNvPr>
          <p:cNvPicPr>
            <a:picLocks noChangeAspect="1"/>
          </p:cNvPicPr>
          <p:nvPr/>
        </p:nvPicPr>
        <p:blipFill>
          <a:blip r:embed="rId11"/>
          <a:stretch>
            <a:fillRect/>
          </a:stretch>
        </p:blipFill>
        <p:spPr>
          <a:xfrm>
            <a:off x="8755380" y="4591051"/>
            <a:ext cx="1879600" cy="762000"/>
          </a:xfrm>
          <a:prstGeom prst="rect">
            <a:avLst/>
          </a:prstGeom>
        </p:spPr>
      </p:pic>
      <p:pic>
        <p:nvPicPr>
          <p:cNvPr id="28" name="Picture 27">
            <a:extLst>
              <a:ext uri="{FF2B5EF4-FFF2-40B4-BE49-F238E27FC236}">
                <a16:creationId xmlns:a16="http://schemas.microsoft.com/office/drawing/2014/main" id="{43963833-C84E-E949-87E1-5E7754DFBD2A}"/>
              </a:ext>
            </a:extLst>
          </p:cNvPr>
          <p:cNvPicPr>
            <a:picLocks noChangeAspect="1"/>
          </p:cNvPicPr>
          <p:nvPr/>
        </p:nvPicPr>
        <p:blipFill>
          <a:blip r:embed="rId12"/>
          <a:stretch>
            <a:fillRect/>
          </a:stretch>
        </p:blipFill>
        <p:spPr>
          <a:xfrm>
            <a:off x="8755380" y="5351147"/>
            <a:ext cx="1600200" cy="520700"/>
          </a:xfrm>
          <a:prstGeom prst="rect">
            <a:avLst/>
          </a:prstGeom>
        </p:spPr>
      </p:pic>
      <p:pic>
        <p:nvPicPr>
          <p:cNvPr id="30" name="Picture 29">
            <a:extLst>
              <a:ext uri="{FF2B5EF4-FFF2-40B4-BE49-F238E27FC236}">
                <a16:creationId xmlns:a16="http://schemas.microsoft.com/office/drawing/2014/main" id="{FD373856-37D5-434F-8811-CAD431981229}"/>
              </a:ext>
            </a:extLst>
          </p:cNvPr>
          <p:cNvPicPr>
            <a:picLocks noChangeAspect="1"/>
          </p:cNvPicPr>
          <p:nvPr/>
        </p:nvPicPr>
        <p:blipFill>
          <a:blip r:embed="rId13"/>
          <a:stretch>
            <a:fillRect/>
          </a:stretch>
        </p:blipFill>
        <p:spPr>
          <a:xfrm>
            <a:off x="8763000" y="5833111"/>
            <a:ext cx="1803400" cy="673100"/>
          </a:xfrm>
          <a:prstGeom prst="rect">
            <a:avLst/>
          </a:prstGeom>
        </p:spPr>
      </p:pic>
    </p:spTree>
    <p:extLst>
      <p:ext uri="{BB962C8B-B14F-4D97-AF65-F5344CB8AC3E}">
        <p14:creationId xmlns:p14="http://schemas.microsoft.com/office/powerpoint/2010/main" val="244714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37B4-34EF-0548-919D-620E9D369E07}"/>
              </a:ext>
            </a:extLst>
          </p:cNvPr>
          <p:cNvSpPr>
            <a:spLocks noGrp="1"/>
          </p:cNvSpPr>
          <p:nvPr>
            <p:ph type="title"/>
          </p:nvPr>
        </p:nvSpPr>
        <p:spPr/>
        <p:txBody>
          <a:bodyPr/>
          <a:lstStyle/>
          <a:p>
            <a:r>
              <a:rPr lang="en-US" dirty="0"/>
              <a:t>Lesson 2 – Natural Logarithm (ln)</a:t>
            </a:r>
          </a:p>
        </p:txBody>
      </p:sp>
      <p:pic>
        <p:nvPicPr>
          <p:cNvPr id="7" name="Picture 6">
            <a:extLst>
              <a:ext uri="{FF2B5EF4-FFF2-40B4-BE49-F238E27FC236}">
                <a16:creationId xmlns:a16="http://schemas.microsoft.com/office/drawing/2014/main" id="{F46BB482-9E7F-644A-A20F-8F52F4E85640}"/>
              </a:ext>
            </a:extLst>
          </p:cNvPr>
          <p:cNvPicPr>
            <a:picLocks noChangeAspect="1"/>
          </p:cNvPicPr>
          <p:nvPr/>
        </p:nvPicPr>
        <p:blipFill>
          <a:blip r:embed="rId2"/>
          <a:stretch>
            <a:fillRect/>
          </a:stretch>
        </p:blipFill>
        <p:spPr>
          <a:xfrm>
            <a:off x="838200" y="2853690"/>
            <a:ext cx="4353166" cy="3288030"/>
          </a:xfrm>
          <a:prstGeom prst="rect">
            <a:avLst/>
          </a:prstGeom>
        </p:spPr>
      </p:pic>
      <p:pic>
        <p:nvPicPr>
          <p:cNvPr id="9" name="Picture 8">
            <a:extLst>
              <a:ext uri="{FF2B5EF4-FFF2-40B4-BE49-F238E27FC236}">
                <a16:creationId xmlns:a16="http://schemas.microsoft.com/office/drawing/2014/main" id="{16831A47-8A96-C743-B0FB-1C57E6428DF9}"/>
              </a:ext>
            </a:extLst>
          </p:cNvPr>
          <p:cNvPicPr>
            <a:picLocks noChangeAspect="1"/>
          </p:cNvPicPr>
          <p:nvPr/>
        </p:nvPicPr>
        <p:blipFill>
          <a:blip r:embed="rId3"/>
          <a:stretch>
            <a:fillRect/>
          </a:stretch>
        </p:blipFill>
        <p:spPr>
          <a:xfrm>
            <a:off x="7552690" y="2456179"/>
            <a:ext cx="2597150" cy="4119617"/>
          </a:xfrm>
          <a:prstGeom prst="rect">
            <a:avLst/>
          </a:prstGeom>
        </p:spPr>
      </p:pic>
      <p:pic>
        <p:nvPicPr>
          <p:cNvPr id="11" name="Picture 10">
            <a:extLst>
              <a:ext uri="{FF2B5EF4-FFF2-40B4-BE49-F238E27FC236}">
                <a16:creationId xmlns:a16="http://schemas.microsoft.com/office/drawing/2014/main" id="{DB868188-7B17-8541-8EBE-BE2D1656C182}"/>
              </a:ext>
            </a:extLst>
          </p:cNvPr>
          <p:cNvPicPr>
            <a:picLocks noChangeAspect="1"/>
          </p:cNvPicPr>
          <p:nvPr/>
        </p:nvPicPr>
        <p:blipFill>
          <a:blip r:embed="rId4"/>
          <a:stretch>
            <a:fillRect/>
          </a:stretch>
        </p:blipFill>
        <p:spPr>
          <a:xfrm>
            <a:off x="2241549" y="1715928"/>
            <a:ext cx="7291173" cy="356711"/>
          </a:xfrm>
          <a:prstGeom prst="rect">
            <a:avLst/>
          </a:prstGeom>
        </p:spPr>
      </p:pic>
    </p:spTree>
    <p:extLst>
      <p:ext uri="{BB962C8B-B14F-4D97-AF65-F5344CB8AC3E}">
        <p14:creationId xmlns:p14="http://schemas.microsoft.com/office/powerpoint/2010/main" val="284313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6A6C-95E7-E94D-8232-769299F1CA9B}"/>
              </a:ext>
            </a:extLst>
          </p:cNvPr>
          <p:cNvSpPr>
            <a:spLocks noGrp="1"/>
          </p:cNvSpPr>
          <p:nvPr>
            <p:ph type="title"/>
          </p:nvPr>
        </p:nvSpPr>
        <p:spPr/>
        <p:txBody>
          <a:bodyPr/>
          <a:lstStyle/>
          <a:p>
            <a:r>
              <a:rPr lang="en-US" dirty="0"/>
              <a:t>Lesson 2 - Sigmoid</a:t>
            </a:r>
          </a:p>
        </p:txBody>
      </p:sp>
      <p:pic>
        <p:nvPicPr>
          <p:cNvPr id="5" name="Content Placeholder 4">
            <a:extLst>
              <a:ext uri="{FF2B5EF4-FFF2-40B4-BE49-F238E27FC236}">
                <a16:creationId xmlns:a16="http://schemas.microsoft.com/office/drawing/2014/main" id="{D2D1B076-AA03-8D4E-8D2C-739032372529}"/>
              </a:ext>
            </a:extLst>
          </p:cNvPr>
          <p:cNvPicPr>
            <a:picLocks noGrp="1" noChangeAspect="1"/>
          </p:cNvPicPr>
          <p:nvPr>
            <p:ph idx="1"/>
          </p:nvPr>
        </p:nvPicPr>
        <p:blipFill>
          <a:blip r:embed="rId2"/>
          <a:stretch>
            <a:fillRect/>
          </a:stretch>
        </p:blipFill>
        <p:spPr>
          <a:xfrm>
            <a:off x="2971801" y="1918495"/>
            <a:ext cx="6677738" cy="4451825"/>
          </a:xfrm>
        </p:spPr>
      </p:pic>
      <p:pic>
        <p:nvPicPr>
          <p:cNvPr id="7" name="Picture 6">
            <a:extLst>
              <a:ext uri="{FF2B5EF4-FFF2-40B4-BE49-F238E27FC236}">
                <a16:creationId xmlns:a16="http://schemas.microsoft.com/office/drawing/2014/main" id="{C4C8A2DB-E667-8449-9BED-52AAE780DE36}"/>
              </a:ext>
            </a:extLst>
          </p:cNvPr>
          <p:cNvPicPr>
            <a:picLocks noChangeAspect="1"/>
          </p:cNvPicPr>
          <p:nvPr/>
        </p:nvPicPr>
        <p:blipFill>
          <a:blip r:embed="rId3"/>
          <a:stretch>
            <a:fillRect/>
          </a:stretch>
        </p:blipFill>
        <p:spPr>
          <a:xfrm>
            <a:off x="7814310" y="1027906"/>
            <a:ext cx="1714500" cy="762000"/>
          </a:xfrm>
          <a:prstGeom prst="rect">
            <a:avLst/>
          </a:prstGeom>
        </p:spPr>
      </p:pic>
    </p:spTree>
    <p:extLst>
      <p:ext uri="{BB962C8B-B14F-4D97-AF65-F5344CB8AC3E}">
        <p14:creationId xmlns:p14="http://schemas.microsoft.com/office/powerpoint/2010/main" val="246667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6EB-C79D-A14C-B158-A4542E7D4619}"/>
              </a:ext>
            </a:extLst>
          </p:cNvPr>
          <p:cNvSpPr>
            <a:spLocks noGrp="1"/>
          </p:cNvSpPr>
          <p:nvPr>
            <p:ph type="title"/>
          </p:nvPr>
        </p:nvSpPr>
        <p:spPr/>
        <p:txBody>
          <a:bodyPr/>
          <a:lstStyle/>
          <a:p>
            <a:r>
              <a:rPr lang="en-US" dirty="0"/>
              <a:t>Lesson 2 - Tanh</a:t>
            </a:r>
          </a:p>
        </p:txBody>
      </p:sp>
      <p:pic>
        <p:nvPicPr>
          <p:cNvPr id="5" name="Picture 4">
            <a:extLst>
              <a:ext uri="{FF2B5EF4-FFF2-40B4-BE49-F238E27FC236}">
                <a16:creationId xmlns:a16="http://schemas.microsoft.com/office/drawing/2014/main" id="{D3087E14-3F8A-FF40-85D3-8C61580BFE5E}"/>
              </a:ext>
            </a:extLst>
          </p:cNvPr>
          <p:cNvPicPr>
            <a:picLocks noChangeAspect="1"/>
          </p:cNvPicPr>
          <p:nvPr/>
        </p:nvPicPr>
        <p:blipFill>
          <a:blip r:embed="rId2"/>
          <a:stretch>
            <a:fillRect/>
          </a:stretch>
        </p:blipFill>
        <p:spPr>
          <a:xfrm>
            <a:off x="2433885" y="2084070"/>
            <a:ext cx="7324230" cy="4035800"/>
          </a:xfrm>
          <a:prstGeom prst="rect">
            <a:avLst/>
          </a:prstGeom>
        </p:spPr>
      </p:pic>
      <p:pic>
        <p:nvPicPr>
          <p:cNvPr id="7" name="Picture 6">
            <a:extLst>
              <a:ext uri="{FF2B5EF4-FFF2-40B4-BE49-F238E27FC236}">
                <a16:creationId xmlns:a16="http://schemas.microsoft.com/office/drawing/2014/main" id="{49A68615-2555-5D4B-8090-2B09B6C3250A}"/>
              </a:ext>
            </a:extLst>
          </p:cNvPr>
          <p:cNvPicPr>
            <a:picLocks noChangeAspect="1"/>
          </p:cNvPicPr>
          <p:nvPr/>
        </p:nvPicPr>
        <p:blipFill>
          <a:blip r:embed="rId3"/>
          <a:stretch>
            <a:fillRect/>
          </a:stretch>
        </p:blipFill>
        <p:spPr>
          <a:xfrm>
            <a:off x="7019290" y="1252378"/>
            <a:ext cx="2811116" cy="831691"/>
          </a:xfrm>
          <a:prstGeom prst="rect">
            <a:avLst/>
          </a:prstGeom>
        </p:spPr>
      </p:pic>
    </p:spTree>
    <p:extLst>
      <p:ext uri="{BB962C8B-B14F-4D97-AF65-F5344CB8AC3E}">
        <p14:creationId xmlns:p14="http://schemas.microsoft.com/office/powerpoint/2010/main" val="302599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961F-3A4E-CB4A-8FFB-48E24602A266}"/>
              </a:ext>
            </a:extLst>
          </p:cNvPr>
          <p:cNvSpPr>
            <a:spLocks noGrp="1"/>
          </p:cNvSpPr>
          <p:nvPr>
            <p:ph type="title"/>
          </p:nvPr>
        </p:nvSpPr>
        <p:spPr/>
        <p:txBody>
          <a:bodyPr/>
          <a:lstStyle/>
          <a:p>
            <a:r>
              <a:rPr lang="en-US" dirty="0"/>
              <a:t>Lesson 2 - </a:t>
            </a:r>
            <a:r>
              <a:rPr lang="en-US" dirty="0" err="1"/>
              <a:t>ReLU</a:t>
            </a:r>
            <a:endParaRPr lang="en-US" dirty="0"/>
          </a:p>
        </p:txBody>
      </p:sp>
      <p:pic>
        <p:nvPicPr>
          <p:cNvPr id="5" name="Content Placeholder 4">
            <a:extLst>
              <a:ext uri="{FF2B5EF4-FFF2-40B4-BE49-F238E27FC236}">
                <a16:creationId xmlns:a16="http://schemas.microsoft.com/office/drawing/2014/main" id="{44CA2F14-71E5-AA48-B763-3AD0C14FD941}"/>
              </a:ext>
            </a:extLst>
          </p:cNvPr>
          <p:cNvPicPr>
            <a:picLocks noGrp="1" noChangeAspect="1"/>
          </p:cNvPicPr>
          <p:nvPr>
            <p:ph idx="1"/>
          </p:nvPr>
        </p:nvPicPr>
        <p:blipFill>
          <a:blip r:embed="rId2"/>
          <a:stretch>
            <a:fillRect/>
          </a:stretch>
        </p:blipFill>
        <p:spPr>
          <a:xfrm>
            <a:off x="3559894" y="2171224"/>
            <a:ext cx="5072211" cy="4503896"/>
          </a:xfrm>
        </p:spPr>
      </p:pic>
      <p:pic>
        <p:nvPicPr>
          <p:cNvPr id="7" name="Picture 6">
            <a:extLst>
              <a:ext uri="{FF2B5EF4-FFF2-40B4-BE49-F238E27FC236}">
                <a16:creationId xmlns:a16="http://schemas.microsoft.com/office/drawing/2014/main" id="{BDE1CF9B-043E-EB4D-8624-D408A8B06971}"/>
              </a:ext>
            </a:extLst>
          </p:cNvPr>
          <p:cNvPicPr>
            <a:picLocks noChangeAspect="1"/>
          </p:cNvPicPr>
          <p:nvPr/>
        </p:nvPicPr>
        <p:blipFill>
          <a:blip r:embed="rId3"/>
          <a:stretch>
            <a:fillRect/>
          </a:stretch>
        </p:blipFill>
        <p:spPr>
          <a:xfrm>
            <a:off x="7837170" y="55428"/>
            <a:ext cx="2854576" cy="974180"/>
          </a:xfrm>
          <a:prstGeom prst="rect">
            <a:avLst/>
          </a:prstGeom>
        </p:spPr>
      </p:pic>
      <p:pic>
        <p:nvPicPr>
          <p:cNvPr id="9" name="Picture 8">
            <a:extLst>
              <a:ext uri="{FF2B5EF4-FFF2-40B4-BE49-F238E27FC236}">
                <a16:creationId xmlns:a16="http://schemas.microsoft.com/office/drawing/2014/main" id="{15C59F2F-F6DE-FE47-84F3-BA76D5E8CBD2}"/>
              </a:ext>
            </a:extLst>
          </p:cNvPr>
          <p:cNvPicPr>
            <a:picLocks noChangeAspect="1"/>
          </p:cNvPicPr>
          <p:nvPr/>
        </p:nvPicPr>
        <p:blipFill>
          <a:blip r:embed="rId4"/>
          <a:stretch>
            <a:fillRect/>
          </a:stretch>
        </p:blipFill>
        <p:spPr>
          <a:xfrm>
            <a:off x="7837170" y="1510144"/>
            <a:ext cx="2556510" cy="399945"/>
          </a:xfrm>
          <a:prstGeom prst="rect">
            <a:avLst/>
          </a:prstGeom>
        </p:spPr>
      </p:pic>
    </p:spTree>
    <p:extLst>
      <p:ext uri="{BB962C8B-B14F-4D97-AF65-F5344CB8AC3E}">
        <p14:creationId xmlns:p14="http://schemas.microsoft.com/office/powerpoint/2010/main" val="27305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9854-6EDB-F844-8EA8-0CCEBBA15B5C}"/>
              </a:ext>
            </a:extLst>
          </p:cNvPr>
          <p:cNvSpPr>
            <a:spLocks noGrp="1"/>
          </p:cNvSpPr>
          <p:nvPr>
            <p:ph type="title"/>
          </p:nvPr>
        </p:nvSpPr>
        <p:spPr/>
        <p:txBody>
          <a:bodyPr/>
          <a:lstStyle/>
          <a:p>
            <a:r>
              <a:rPr lang="en-US" dirty="0"/>
              <a:t>Lesson 2 - Questions</a:t>
            </a:r>
          </a:p>
        </p:txBody>
      </p:sp>
      <p:pic>
        <p:nvPicPr>
          <p:cNvPr id="4" name="Content Placeholder 4">
            <a:extLst>
              <a:ext uri="{FF2B5EF4-FFF2-40B4-BE49-F238E27FC236}">
                <a16:creationId xmlns:a16="http://schemas.microsoft.com/office/drawing/2014/main" id="{7A9C0D62-7948-F14E-A7F9-64A7190B7707}"/>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34799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DC3B-A074-034A-AE63-9A0D45D751E0}"/>
              </a:ext>
            </a:extLst>
          </p:cNvPr>
          <p:cNvSpPr>
            <a:spLocks noGrp="1"/>
          </p:cNvSpPr>
          <p:nvPr>
            <p:ph type="title"/>
          </p:nvPr>
        </p:nvSpPr>
        <p:spPr/>
        <p:txBody>
          <a:bodyPr/>
          <a:lstStyle/>
          <a:p>
            <a:r>
              <a:rPr lang="en-US" dirty="0"/>
              <a:t>Lesson 3 – Programming Background</a:t>
            </a:r>
          </a:p>
        </p:txBody>
      </p:sp>
      <p:sp>
        <p:nvSpPr>
          <p:cNvPr id="3" name="Content Placeholder 2">
            <a:extLst>
              <a:ext uri="{FF2B5EF4-FFF2-40B4-BE49-F238E27FC236}">
                <a16:creationId xmlns:a16="http://schemas.microsoft.com/office/drawing/2014/main" id="{98662E79-3441-8347-A854-EDE7D41A0406}"/>
              </a:ext>
            </a:extLst>
          </p:cNvPr>
          <p:cNvSpPr>
            <a:spLocks noGrp="1"/>
          </p:cNvSpPr>
          <p:nvPr>
            <p:ph idx="1"/>
          </p:nvPr>
        </p:nvSpPr>
        <p:spPr/>
        <p:txBody>
          <a:bodyPr/>
          <a:lstStyle/>
          <a:p>
            <a:r>
              <a:rPr lang="en-US" dirty="0"/>
              <a:t>Live Python, </a:t>
            </a:r>
            <a:r>
              <a:rPr lang="en-US" dirty="0" err="1"/>
              <a:t>Numpy</a:t>
            </a:r>
            <a:r>
              <a:rPr lang="en-US" dirty="0"/>
              <a:t>, and Matplotlib demo</a:t>
            </a:r>
          </a:p>
        </p:txBody>
      </p:sp>
    </p:spTree>
    <p:extLst>
      <p:ext uri="{BB962C8B-B14F-4D97-AF65-F5344CB8AC3E}">
        <p14:creationId xmlns:p14="http://schemas.microsoft.com/office/powerpoint/2010/main" val="64754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3 -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71033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E1BF-DD97-254F-9220-1CBC4B8953EE}"/>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7D6596B4-6116-2446-9CD7-EF3A889B466F}"/>
              </a:ext>
            </a:extLst>
          </p:cNvPr>
          <p:cNvSpPr>
            <a:spLocks noGrp="1"/>
          </p:cNvSpPr>
          <p:nvPr>
            <p:ph idx="1"/>
          </p:nvPr>
        </p:nvSpPr>
        <p:spPr/>
        <p:txBody>
          <a:bodyPr/>
          <a:lstStyle/>
          <a:p>
            <a:r>
              <a:rPr lang="en-US" dirty="0"/>
              <a:t>Name</a:t>
            </a:r>
          </a:p>
          <a:p>
            <a:r>
              <a:rPr lang="en-US" dirty="0"/>
              <a:t>Basic background (type of work you do)</a:t>
            </a:r>
          </a:p>
          <a:p>
            <a:r>
              <a:rPr lang="en-US" dirty="0"/>
              <a:t>Why you are taking this class</a:t>
            </a:r>
          </a:p>
          <a:p>
            <a:r>
              <a:rPr lang="en-US" dirty="0"/>
              <a:t>What you hope to learn</a:t>
            </a:r>
          </a:p>
        </p:txBody>
      </p:sp>
    </p:spTree>
    <p:extLst>
      <p:ext uri="{BB962C8B-B14F-4D97-AF65-F5344CB8AC3E}">
        <p14:creationId xmlns:p14="http://schemas.microsoft.com/office/powerpoint/2010/main" val="2269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2D30-F2DF-BC4A-B110-20568A4A5585}"/>
              </a:ext>
            </a:extLst>
          </p:cNvPr>
          <p:cNvSpPr>
            <a:spLocks noGrp="1"/>
          </p:cNvSpPr>
          <p:nvPr>
            <p:ph type="title"/>
          </p:nvPr>
        </p:nvSpPr>
        <p:spPr/>
        <p:txBody>
          <a:bodyPr/>
          <a:lstStyle/>
          <a:p>
            <a:r>
              <a:rPr lang="en-US" dirty="0"/>
              <a:t>Lesson 3 - Exercise</a:t>
            </a:r>
          </a:p>
        </p:txBody>
      </p:sp>
      <p:sp>
        <p:nvSpPr>
          <p:cNvPr id="3" name="Content Placeholder 2">
            <a:extLst>
              <a:ext uri="{FF2B5EF4-FFF2-40B4-BE49-F238E27FC236}">
                <a16:creationId xmlns:a16="http://schemas.microsoft.com/office/drawing/2014/main" id="{509E5D82-119B-C34A-BF19-073344180771}"/>
              </a:ext>
            </a:extLst>
          </p:cNvPr>
          <p:cNvSpPr>
            <a:spLocks noGrp="1"/>
          </p:cNvSpPr>
          <p:nvPr>
            <p:ph idx="1"/>
          </p:nvPr>
        </p:nvSpPr>
        <p:spPr>
          <a:xfrm>
            <a:off x="838199" y="1825625"/>
            <a:ext cx="10994409" cy="4351338"/>
          </a:xfrm>
        </p:spPr>
        <p:txBody>
          <a:bodyPr/>
          <a:lstStyle/>
          <a:p>
            <a:r>
              <a:rPr lang="en-US" dirty="0"/>
              <a:t>Get familiar with Python, </a:t>
            </a:r>
            <a:r>
              <a:rPr lang="en-US" dirty="0" err="1"/>
              <a:t>Numpy</a:t>
            </a:r>
            <a:r>
              <a:rPr lang="en-US" dirty="0"/>
              <a:t>, and Matplotlib using </a:t>
            </a:r>
            <a:r>
              <a:rPr lang="en-US" dirty="0" err="1"/>
              <a:t>Colab</a:t>
            </a:r>
            <a:endParaRPr lang="en-US" dirty="0"/>
          </a:p>
          <a:p>
            <a:r>
              <a:rPr lang="en-US" dirty="0"/>
              <a:t>Notebook: </a:t>
            </a:r>
            <a:r>
              <a:rPr lang="en-US" dirty="0" err="1"/>
              <a:t>Intro_Python_Numpy_Matplotlib.ipynb</a:t>
            </a:r>
            <a:endParaRPr lang="en-US" dirty="0"/>
          </a:p>
          <a:p>
            <a:pPr lvl="1"/>
            <a:r>
              <a:rPr lang="en-US" dirty="0">
                <a:hlinkClick r:id="rId2"/>
              </a:rPr>
              <a:t>https://drive.google.com/open?id=1hyv8CRsvgtuTxLllNUCTE-NxTOSGLj37</a:t>
            </a:r>
            <a:r>
              <a:rPr lang="en-US" dirty="0"/>
              <a:t>  </a:t>
            </a:r>
          </a:p>
          <a:p>
            <a:r>
              <a:rPr lang="en-US" dirty="0"/>
              <a:t>Create New Notebook</a:t>
            </a:r>
          </a:p>
          <a:p>
            <a:pPr lvl="1"/>
            <a:r>
              <a:rPr lang="en-US" dirty="0"/>
              <a:t>Type each code block from </a:t>
            </a:r>
            <a:r>
              <a:rPr lang="en-US" dirty="0" err="1"/>
              <a:t>Intro_Python_Numpy_Matplotlib.ipynb</a:t>
            </a:r>
            <a:r>
              <a:rPr lang="en-US" dirty="0"/>
              <a:t> into your notebook and run</a:t>
            </a:r>
          </a:p>
        </p:txBody>
      </p:sp>
    </p:spTree>
    <p:extLst>
      <p:ext uri="{BB962C8B-B14F-4D97-AF65-F5344CB8AC3E}">
        <p14:creationId xmlns:p14="http://schemas.microsoft.com/office/powerpoint/2010/main" val="275073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DAC7-3B39-674E-BF6C-EBFF2F7FBFD4}"/>
              </a:ext>
            </a:extLst>
          </p:cNvPr>
          <p:cNvSpPr>
            <a:spLocks noGrp="1"/>
          </p:cNvSpPr>
          <p:nvPr>
            <p:ph type="title"/>
          </p:nvPr>
        </p:nvSpPr>
        <p:spPr/>
        <p:txBody>
          <a:bodyPr/>
          <a:lstStyle/>
          <a:p>
            <a:r>
              <a:rPr lang="en-US" dirty="0"/>
              <a:t>Lesson 3 - Review</a:t>
            </a:r>
          </a:p>
        </p:txBody>
      </p:sp>
      <p:sp>
        <p:nvSpPr>
          <p:cNvPr id="3" name="Content Placeholder 2">
            <a:extLst>
              <a:ext uri="{FF2B5EF4-FFF2-40B4-BE49-F238E27FC236}">
                <a16:creationId xmlns:a16="http://schemas.microsoft.com/office/drawing/2014/main" id="{A5122102-CD8C-C84C-8AAA-26BBB6C9A84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72553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4 – Machine Learning Example </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3"/>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291937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33A9-540B-3C40-B11B-E785A5A078A8}"/>
              </a:ext>
            </a:extLst>
          </p:cNvPr>
          <p:cNvSpPr>
            <a:spLocks noGrp="1"/>
          </p:cNvSpPr>
          <p:nvPr>
            <p:ph type="title"/>
          </p:nvPr>
        </p:nvSpPr>
        <p:spPr/>
        <p:txBody>
          <a:bodyPr/>
          <a:lstStyle/>
          <a:p>
            <a:r>
              <a:rPr lang="en-US" dirty="0"/>
              <a:t>Lesson 4 - Data</a:t>
            </a:r>
          </a:p>
        </p:txBody>
      </p:sp>
      <p:pic>
        <p:nvPicPr>
          <p:cNvPr id="5" name="Picture 4">
            <a:extLst>
              <a:ext uri="{FF2B5EF4-FFF2-40B4-BE49-F238E27FC236}">
                <a16:creationId xmlns:a16="http://schemas.microsoft.com/office/drawing/2014/main" id="{A2FF2571-703F-C04F-B702-EA7BA064373B}"/>
              </a:ext>
            </a:extLst>
          </p:cNvPr>
          <p:cNvPicPr>
            <a:picLocks noChangeAspect="1"/>
          </p:cNvPicPr>
          <p:nvPr/>
        </p:nvPicPr>
        <p:blipFill>
          <a:blip r:embed="rId2"/>
          <a:stretch>
            <a:fillRect/>
          </a:stretch>
        </p:blipFill>
        <p:spPr>
          <a:xfrm>
            <a:off x="1454150" y="2235200"/>
            <a:ext cx="9283700" cy="2387600"/>
          </a:xfrm>
          <a:prstGeom prst="rect">
            <a:avLst/>
          </a:prstGeom>
        </p:spPr>
      </p:pic>
      <p:sp>
        <p:nvSpPr>
          <p:cNvPr id="6" name="TextBox 5">
            <a:extLst>
              <a:ext uri="{FF2B5EF4-FFF2-40B4-BE49-F238E27FC236}">
                <a16:creationId xmlns:a16="http://schemas.microsoft.com/office/drawing/2014/main" id="{7841FF57-D332-EB4F-B929-3711AB449ABA}"/>
              </a:ext>
            </a:extLst>
          </p:cNvPr>
          <p:cNvSpPr txBox="1"/>
          <p:nvPr/>
        </p:nvSpPr>
        <p:spPr>
          <a:xfrm>
            <a:off x="1828800" y="5167312"/>
            <a:ext cx="2323072" cy="523220"/>
          </a:xfrm>
          <a:prstGeom prst="rect">
            <a:avLst/>
          </a:prstGeom>
          <a:noFill/>
        </p:spPr>
        <p:txBody>
          <a:bodyPr wrap="none" rtlCol="0">
            <a:spAutoFit/>
          </a:bodyPr>
          <a:lstStyle/>
          <a:p>
            <a:r>
              <a:rPr lang="en-US" sz="2800" dirty="0"/>
              <a:t>[2000,300000]</a:t>
            </a:r>
          </a:p>
        </p:txBody>
      </p:sp>
      <p:sp>
        <p:nvSpPr>
          <p:cNvPr id="7" name="TextBox 6">
            <a:extLst>
              <a:ext uri="{FF2B5EF4-FFF2-40B4-BE49-F238E27FC236}">
                <a16:creationId xmlns:a16="http://schemas.microsoft.com/office/drawing/2014/main" id="{51496337-8645-3C44-8929-A50537A5E965}"/>
              </a:ext>
            </a:extLst>
          </p:cNvPr>
          <p:cNvSpPr txBox="1"/>
          <p:nvPr/>
        </p:nvSpPr>
        <p:spPr>
          <a:xfrm>
            <a:off x="838200" y="6046111"/>
            <a:ext cx="1937197" cy="584775"/>
          </a:xfrm>
          <a:prstGeom prst="rect">
            <a:avLst/>
          </a:prstGeom>
          <a:noFill/>
        </p:spPr>
        <p:txBody>
          <a:bodyPr wrap="none" rtlCol="0">
            <a:spAutoFit/>
          </a:bodyPr>
          <a:lstStyle/>
          <a:p>
            <a:r>
              <a:rPr lang="en-US" sz="3200" dirty="0"/>
              <a:t>x (sq. feet)</a:t>
            </a:r>
          </a:p>
        </p:txBody>
      </p:sp>
      <p:sp>
        <p:nvSpPr>
          <p:cNvPr id="9" name="TextBox 8">
            <a:extLst>
              <a:ext uri="{FF2B5EF4-FFF2-40B4-BE49-F238E27FC236}">
                <a16:creationId xmlns:a16="http://schemas.microsoft.com/office/drawing/2014/main" id="{D78BBE0C-22BE-7446-8788-21A03E4188F6}"/>
              </a:ext>
            </a:extLst>
          </p:cNvPr>
          <p:cNvSpPr txBox="1"/>
          <p:nvPr/>
        </p:nvSpPr>
        <p:spPr>
          <a:xfrm>
            <a:off x="3627120" y="6107666"/>
            <a:ext cx="1372492" cy="523220"/>
          </a:xfrm>
          <a:prstGeom prst="rect">
            <a:avLst/>
          </a:prstGeom>
          <a:noFill/>
        </p:spPr>
        <p:txBody>
          <a:bodyPr wrap="none" rtlCol="0">
            <a:spAutoFit/>
          </a:bodyPr>
          <a:lstStyle/>
          <a:p>
            <a:r>
              <a:rPr lang="en-US" sz="2800" dirty="0"/>
              <a:t>y (price)</a:t>
            </a:r>
          </a:p>
        </p:txBody>
      </p:sp>
      <p:cxnSp>
        <p:nvCxnSpPr>
          <p:cNvPr id="11" name="Straight Arrow Connector 10">
            <a:extLst>
              <a:ext uri="{FF2B5EF4-FFF2-40B4-BE49-F238E27FC236}">
                <a16:creationId xmlns:a16="http://schemas.microsoft.com/office/drawing/2014/main" id="{30F687B2-B06C-CD44-9567-2E9E5E14EE61}"/>
              </a:ext>
            </a:extLst>
          </p:cNvPr>
          <p:cNvCxnSpPr>
            <a:stCxn id="7" idx="0"/>
          </p:cNvCxnSpPr>
          <p:nvPr/>
        </p:nvCxnSpPr>
        <p:spPr>
          <a:xfrm flipV="1">
            <a:off x="1806799" y="5606712"/>
            <a:ext cx="555401"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44B411-CA3B-4349-8EDC-BDA61C625B0B}"/>
              </a:ext>
            </a:extLst>
          </p:cNvPr>
          <p:cNvCxnSpPr/>
          <p:nvPr/>
        </p:nvCxnSpPr>
        <p:spPr>
          <a:xfrm flipH="1" flipV="1">
            <a:off x="3627120" y="5606712"/>
            <a:ext cx="396240"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4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Linear Regression</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24579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Gradient Decent</a:t>
            </a:r>
          </a:p>
        </p:txBody>
      </p:sp>
      <p:cxnSp>
        <p:nvCxnSpPr>
          <p:cNvPr id="6" name="Straight Arrow Connector 5"/>
          <p:cNvCxnSpPr/>
          <p:nvPr/>
        </p:nvCxnSpPr>
        <p:spPr>
          <a:xfrm flipV="1">
            <a:off x="3916014" y="2256182"/>
            <a:ext cx="0" cy="29519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16014" y="5208104"/>
            <a:ext cx="3760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299377" y="2663747"/>
            <a:ext cx="2993578" cy="2239725"/>
          </a:xfrm>
          <a:custGeom>
            <a:avLst/>
            <a:gdLst>
              <a:gd name="connsiteX0" fmla="*/ 428 w 2993578"/>
              <a:gd name="connsiteY0" fmla="*/ 9939 h 2239725"/>
              <a:gd name="connsiteX1" fmla="*/ 10367 w 2993578"/>
              <a:gd name="connsiteY1" fmla="*/ 467139 h 2239725"/>
              <a:gd name="connsiteX2" fmla="*/ 70002 w 2993578"/>
              <a:gd name="connsiteY2" fmla="*/ 775252 h 2239725"/>
              <a:gd name="connsiteX3" fmla="*/ 169393 w 2993578"/>
              <a:gd name="connsiteY3" fmla="*/ 1053548 h 2239725"/>
              <a:gd name="connsiteX4" fmla="*/ 258845 w 2993578"/>
              <a:gd name="connsiteY4" fmla="*/ 1292087 h 2239725"/>
              <a:gd name="connsiteX5" fmla="*/ 407932 w 2993578"/>
              <a:gd name="connsiteY5" fmla="*/ 1550505 h 2239725"/>
              <a:gd name="connsiteX6" fmla="*/ 576897 w 2993578"/>
              <a:gd name="connsiteY6" fmla="*/ 1759226 h 2239725"/>
              <a:gd name="connsiteX7" fmla="*/ 835315 w 2993578"/>
              <a:gd name="connsiteY7" fmla="*/ 1997766 h 2239725"/>
              <a:gd name="connsiteX8" fmla="*/ 1053976 w 2993578"/>
              <a:gd name="connsiteY8" fmla="*/ 2107096 h 2239725"/>
              <a:gd name="connsiteX9" fmla="*/ 1262697 w 2993578"/>
              <a:gd name="connsiteY9" fmla="*/ 2206487 h 2239725"/>
              <a:gd name="connsiteX10" fmla="*/ 1620506 w 2993578"/>
              <a:gd name="connsiteY10" fmla="*/ 2236305 h 2239725"/>
              <a:gd name="connsiteX11" fmla="*/ 1928619 w 2993578"/>
              <a:gd name="connsiteY11" fmla="*/ 2136913 h 2239725"/>
              <a:gd name="connsiteX12" fmla="*/ 2117462 w 2993578"/>
              <a:gd name="connsiteY12" fmla="*/ 2007705 h 2239725"/>
              <a:gd name="connsiteX13" fmla="*/ 2306306 w 2993578"/>
              <a:gd name="connsiteY13" fmla="*/ 1868557 h 2239725"/>
              <a:gd name="connsiteX14" fmla="*/ 2465332 w 2993578"/>
              <a:gd name="connsiteY14" fmla="*/ 1679713 h 2239725"/>
              <a:gd name="connsiteX15" fmla="*/ 2604480 w 2993578"/>
              <a:gd name="connsiteY15" fmla="*/ 1500809 h 2239725"/>
              <a:gd name="connsiteX16" fmla="*/ 2693932 w 2993578"/>
              <a:gd name="connsiteY16" fmla="*/ 1321905 h 2239725"/>
              <a:gd name="connsiteX17" fmla="*/ 2773445 w 2993578"/>
              <a:gd name="connsiteY17" fmla="*/ 1162879 h 2239725"/>
              <a:gd name="connsiteX18" fmla="*/ 2843019 w 2993578"/>
              <a:gd name="connsiteY18" fmla="*/ 993913 h 2239725"/>
              <a:gd name="connsiteX19" fmla="*/ 2892715 w 2993578"/>
              <a:gd name="connsiteY19" fmla="*/ 805070 h 2239725"/>
              <a:gd name="connsiteX20" fmla="*/ 2932471 w 2993578"/>
              <a:gd name="connsiteY20" fmla="*/ 626166 h 2239725"/>
              <a:gd name="connsiteX21" fmla="*/ 2972228 w 2993578"/>
              <a:gd name="connsiteY21" fmla="*/ 377687 h 2239725"/>
              <a:gd name="connsiteX22" fmla="*/ 2992106 w 2993578"/>
              <a:gd name="connsiteY22" fmla="*/ 149087 h 2239725"/>
              <a:gd name="connsiteX23" fmla="*/ 2992106 w 2993578"/>
              <a:gd name="connsiteY23" fmla="*/ 0 h 22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78" h="2239725">
                <a:moveTo>
                  <a:pt x="428" y="9939"/>
                </a:moveTo>
                <a:cubicBezTo>
                  <a:pt x="-401" y="174763"/>
                  <a:pt x="-1229" y="339587"/>
                  <a:pt x="10367" y="467139"/>
                </a:cubicBezTo>
                <a:cubicBezTo>
                  <a:pt x="21963" y="594691"/>
                  <a:pt x="43498" y="677517"/>
                  <a:pt x="70002" y="775252"/>
                </a:cubicBezTo>
                <a:cubicBezTo>
                  <a:pt x="96506" y="872987"/>
                  <a:pt x="137919" y="967409"/>
                  <a:pt x="169393" y="1053548"/>
                </a:cubicBezTo>
                <a:cubicBezTo>
                  <a:pt x="200867" y="1139687"/>
                  <a:pt x="219089" y="1209261"/>
                  <a:pt x="258845" y="1292087"/>
                </a:cubicBezTo>
                <a:cubicBezTo>
                  <a:pt x="298601" y="1374913"/>
                  <a:pt x="354923" y="1472649"/>
                  <a:pt x="407932" y="1550505"/>
                </a:cubicBezTo>
                <a:cubicBezTo>
                  <a:pt x="460941" y="1628362"/>
                  <a:pt x="505667" y="1684683"/>
                  <a:pt x="576897" y="1759226"/>
                </a:cubicBezTo>
                <a:cubicBezTo>
                  <a:pt x="648127" y="1833769"/>
                  <a:pt x="755802" y="1939788"/>
                  <a:pt x="835315" y="1997766"/>
                </a:cubicBezTo>
                <a:cubicBezTo>
                  <a:pt x="914828" y="2055744"/>
                  <a:pt x="982746" y="2072309"/>
                  <a:pt x="1053976" y="2107096"/>
                </a:cubicBezTo>
                <a:cubicBezTo>
                  <a:pt x="1125206" y="2141883"/>
                  <a:pt x="1168275" y="2184952"/>
                  <a:pt x="1262697" y="2206487"/>
                </a:cubicBezTo>
                <a:cubicBezTo>
                  <a:pt x="1357119" y="2228022"/>
                  <a:pt x="1509519" y="2247901"/>
                  <a:pt x="1620506" y="2236305"/>
                </a:cubicBezTo>
                <a:cubicBezTo>
                  <a:pt x="1731493" y="2224709"/>
                  <a:pt x="1845793" y="2175013"/>
                  <a:pt x="1928619" y="2136913"/>
                </a:cubicBezTo>
                <a:cubicBezTo>
                  <a:pt x="2011445" y="2098813"/>
                  <a:pt x="2054514" y="2052431"/>
                  <a:pt x="2117462" y="2007705"/>
                </a:cubicBezTo>
                <a:cubicBezTo>
                  <a:pt x="2180410" y="1962979"/>
                  <a:pt x="2248328" y="1923222"/>
                  <a:pt x="2306306" y="1868557"/>
                </a:cubicBezTo>
                <a:cubicBezTo>
                  <a:pt x="2364284" y="1813892"/>
                  <a:pt x="2415636" y="1741004"/>
                  <a:pt x="2465332" y="1679713"/>
                </a:cubicBezTo>
                <a:cubicBezTo>
                  <a:pt x="2515028" y="1618422"/>
                  <a:pt x="2566380" y="1560444"/>
                  <a:pt x="2604480" y="1500809"/>
                </a:cubicBezTo>
                <a:cubicBezTo>
                  <a:pt x="2642580" y="1441174"/>
                  <a:pt x="2693932" y="1321905"/>
                  <a:pt x="2693932" y="1321905"/>
                </a:cubicBezTo>
                <a:cubicBezTo>
                  <a:pt x="2722093" y="1265583"/>
                  <a:pt x="2748597" y="1217544"/>
                  <a:pt x="2773445" y="1162879"/>
                </a:cubicBezTo>
                <a:cubicBezTo>
                  <a:pt x="2798293" y="1108214"/>
                  <a:pt x="2823141" y="1053548"/>
                  <a:pt x="2843019" y="993913"/>
                </a:cubicBezTo>
                <a:cubicBezTo>
                  <a:pt x="2862897" y="934278"/>
                  <a:pt x="2877806" y="866361"/>
                  <a:pt x="2892715" y="805070"/>
                </a:cubicBezTo>
                <a:cubicBezTo>
                  <a:pt x="2907624" y="743779"/>
                  <a:pt x="2919219" y="697397"/>
                  <a:pt x="2932471" y="626166"/>
                </a:cubicBezTo>
                <a:cubicBezTo>
                  <a:pt x="2945723" y="554936"/>
                  <a:pt x="2962289" y="457200"/>
                  <a:pt x="2972228" y="377687"/>
                </a:cubicBezTo>
                <a:cubicBezTo>
                  <a:pt x="2982167" y="298174"/>
                  <a:pt x="2988793" y="212035"/>
                  <a:pt x="2992106" y="149087"/>
                </a:cubicBezTo>
                <a:cubicBezTo>
                  <a:pt x="2995419" y="86139"/>
                  <a:pt x="2992106" y="0"/>
                  <a:pt x="2992106"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011553" y="2822712"/>
            <a:ext cx="564578" cy="369332"/>
          </a:xfrm>
          <a:prstGeom prst="rect">
            <a:avLst/>
          </a:prstGeom>
          <a:noFill/>
        </p:spPr>
        <p:txBody>
          <a:bodyPr wrap="none" rtlCol="0">
            <a:spAutoFit/>
          </a:bodyPr>
          <a:lstStyle/>
          <a:p>
            <a:r>
              <a:rPr lang="en-US" dirty="0"/>
              <a:t>J(w)</a:t>
            </a:r>
          </a:p>
        </p:txBody>
      </p:sp>
      <p:sp>
        <p:nvSpPr>
          <p:cNvPr id="33" name="TextBox 32"/>
          <p:cNvSpPr txBox="1"/>
          <p:nvPr/>
        </p:nvSpPr>
        <p:spPr>
          <a:xfrm>
            <a:off x="5665301" y="5406886"/>
            <a:ext cx="349776" cy="369332"/>
          </a:xfrm>
          <a:prstGeom prst="rect">
            <a:avLst/>
          </a:prstGeom>
          <a:noFill/>
        </p:spPr>
        <p:txBody>
          <a:bodyPr wrap="none" rtlCol="0">
            <a:spAutoFit/>
          </a:bodyPr>
          <a:lstStyle/>
          <a:p>
            <a:r>
              <a:rPr lang="en-US" dirty="0"/>
              <a:t>w</a:t>
            </a:r>
          </a:p>
        </p:txBody>
      </p:sp>
      <p:sp>
        <p:nvSpPr>
          <p:cNvPr id="34" name="Oval 33"/>
          <p:cNvSpPr/>
          <p:nvPr/>
        </p:nvSpPr>
        <p:spPr>
          <a:xfrm>
            <a:off x="6998550" y="2939387"/>
            <a:ext cx="258418" cy="2824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a:off x="6998550" y="3221861"/>
            <a:ext cx="89453" cy="36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858902" y="3617769"/>
            <a:ext cx="125440"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677634" y="3965697"/>
            <a:ext cx="176504"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211953" y="2256182"/>
            <a:ext cx="709669" cy="683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4099" y="1615998"/>
            <a:ext cx="821956" cy="646331"/>
          </a:xfrm>
          <a:prstGeom prst="rect">
            <a:avLst/>
          </a:prstGeom>
          <a:noFill/>
        </p:spPr>
        <p:txBody>
          <a:bodyPr wrap="none" rtlCol="0">
            <a:spAutoFit/>
          </a:bodyPr>
          <a:lstStyle/>
          <a:p>
            <a:r>
              <a:rPr lang="en-US" dirty="0"/>
              <a:t>Initial</a:t>
            </a:r>
          </a:p>
          <a:p>
            <a:r>
              <a:rPr lang="en-US" dirty="0"/>
              <a:t>weight</a:t>
            </a:r>
          </a:p>
        </p:txBody>
      </p:sp>
      <p:cxnSp>
        <p:nvCxnSpPr>
          <p:cNvPr id="50" name="Straight Arrow Connector 49"/>
          <p:cNvCxnSpPr/>
          <p:nvPr/>
        </p:nvCxnSpPr>
        <p:spPr>
          <a:xfrm flipH="1" flipV="1">
            <a:off x="5959639" y="4949747"/>
            <a:ext cx="1922089" cy="123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10425" y="4427029"/>
            <a:ext cx="1101327" cy="923330"/>
          </a:xfrm>
          <a:prstGeom prst="rect">
            <a:avLst/>
          </a:prstGeom>
          <a:noFill/>
        </p:spPr>
        <p:txBody>
          <a:bodyPr wrap="none" rtlCol="0">
            <a:spAutoFit/>
          </a:bodyPr>
          <a:lstStyle/>
          <a:p>
            <a:r>
              <a:rPr lang="en-US" dirty="0"/>
              <a:t>Goal</a:t>
            </a:r>
          </a:p>
          <a:p>
            <a:r>
              <a:rPr lang="en-US" dirty="0"/>
              <a:t>Minimize </a:t>
            </a:r>
          </a:p>
          <a:p>
            <a:r>
              <a:rPr lang="en-US" dirty="0"/>
              <a:t>J(w)</a:t>
            </a:r>
          </a:p>
        </p:txBody>
      </p:sp>
      <p:cxnSp>
        <p:nvCxnSpPr>
          <p:cNvPr id="57" name="Straight Arrow Connector 56"/>
          <p:cNvCxnSpPr>
            <a:endCxn id="31" idx="12"/>
          </p:cNvCxnSpPr>
          <p:nvPr/>
        </p:nvCxnSpPr>
        <p:spPr>
          <a:xfrm flipH="1">
            <a:off x="6416839" y="4307849"/>
            <a:ext cx="256032" cy="36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4CF9-8ABA-A844-AF0B-74EA81DCDE77}"/>
              </a:ext>
            </a:extLst>
          </p:cNvPr>
          <p:cNvSpPr>
            <a:spLocks noGrp="1"/>
          </p:cNvSpPr>
          <p:nvPr>
            <p:ph type="title"/>
          </p:nvPr>
        </p:nvSpPr>
        <p:spPr/>
        <p:txBody>
          <a:bodyPr/>
          <a:lstStyle/>
          <a:p>
            <a:r>
              <a:rPr lang="en-US" dirty="0"/>
              <a:t>Lesson 4 – Linear Regression as a Graph</a:t>
            </a:r>
          </a:p>
        </p:txBody>
      </p:sp>
      <p:sp>
        <p:nvSpPr>
          <p:cNvPr id="4" name="Oval 3">
            <a:extLst>
              <a:ext uri="{FF2B5EF4-FFF2-40B4-BE49-F238E27FC236}">
                <a16:creationId xmlns:a16="http://schemas.microsoft.com/office/drawing/2014/main" id="{8B18DBA7-9E7A-844F-964F-699336C2D92E}"/>
              </a:ext>
            </a:extLst>
          </p:cNvPr>
          <p:cNvSpPr/>
          <p:nvPr/>
        </p:nvSpPr>
        <p:spPr>
          <a:xfrm>
            <a:off x="3378365" y="353420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06963E-36EA-FA4A-8438-86723DB0508E}"/>
              </a:ext>
            </a:extLst>
          </p:cNvPr>
          <p:cNvSpPr/>
          <p:nvPr/>
        </p:nvSpPr>
        <p:spPr>
          <a:xfrm>
            <a:off x="5573820" y="3232929"/>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D89A5D-3C68-3547-9802-D8570E3E1660}"/>
              </a:ext>
            </a:extLst>
          </p:cNvPr>
          <p:cNvCxnSpPr>
            <a:cxnSpLocks/>
            <a:stCxn id="4" idx="6"/>
          </p:cNvCxnSpPr>
          <p:nvPr/>
        </p:nvCxnSpPr>
        <p:spPr>
          <a:xfrm>
            <a:off x="3791320" y="3755435"/>
            <a:ext cx="17750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FA6338-CC40-B94A-B613-26C80E1F7878}"/>
              </a:ext>
            </a:extLst>
          </p:cNvPr>
          <p:cNvSpPr/>
          <p:nvPr/>
        </p:nvSpPr>
        <p:spPr>
          <a:xfrm>
            <a:off x="3650512" y="231778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DC5E054-52C0-9140-8433-2912FB186DDA}"/>
              </a:ext>
            </a:extLst>
          </p:cNvPr>
          <p:cNvCxnSpPr>
            <a:cxnSpLocks/>
          </p:cNvCxnSpPr>
          <p:nvPr/>
        </p:nvCxnSpPr>
        <p:spPr>
          <a:xfrm>
            <a:off x="4056802" y="2678789"/>
            <a:ext cx="1485951" cy="729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88EA6D-B8AA-E448-8C7A-D5FA1EF9FD74}"/>
                  </a:ext>
                </a:extLst>
              </p:cNvPr>
              <p:cNvSpPr txBox="1"/>
              <p:nvPr/>
            </p:nvSpPr>
            <p:spPr>
              <a:xfrm>
                <a:off x="3412283" y="358667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8988EA6D-B8AA-E448-8C7A-D5FA1EF9FD74}"/>
                  </a:ext>
                </a:extLst>
              </p:cNvPr>
              <p:cNvSpPr txBox="1">
                <a:spLocks noRot="1" noChangeAspect="1" noMove="1" noResize="1" noEditPoints="1" noAdjustHandles="1" noChangeArrowheads="1" noChangeShapeType="1" noTextEdit="1"/>
              </p:cNvSpPr>
              <p:nvPr/>
            </p:nvSpPr>
            <p:spPr>
              <a:xfrm>
                <a:off x="3412283" y="3586676"/>
                <a:ext cx="414926" cy="2769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BD5E0F-4330-0E4E-AEC9-F569BAFCD914}"/>
                  </a:ext>
                </a:extLst>
              </p:cNvPr>
              <p:cNvSpPr txBox="1"/>
              <p:nvPr/>
            </p:nvSpPr>
            <p:spPr>
              <a:xfrm>
                <a:off x="4554383" y="2997900"/>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7" name="TextBox 16">
                <a:extLst>
                  <a:ext uri="{FF2B5EF4-FFF2-40B4-BE49-F238E27FC236}">
                    <a16:creationId xmlns:a16="http://schemas.microsoft.com/office/drawing/2014/main" id="{B5BD5E0F-4330-0E4E-AEC9-F569BAFCD914}"/>
                  </a:ext>
                </a:extLst>
              </p:cNvPr>
              <p:cNvSpPr txBox="1">
                <a:spLocks noRot="1" noChangeAspect="1" noMove="1" noResize="1" noEditPoints="1" noAdjustHandles="1" noChangeArrowheads="1" noChangeShapeType="1" noTextEdit="1"/>
              </p:cNvSpPr>
              <p:nvPr/>
            </p:nvSpPr>
            <p:spPr>
              <a:xfrm>
                <a:off x="4554383" y="2997900"/>
                <a:ext cx="448929" cy="276999"/>
              </a:xfrm>
              <a:prstGeom prst="rect">
                <a:avLst/>
              </a:prstGeom>
              <a:blipFill>
                <a:blip r:embed="rId3"/>
                <a:stretch>
                  <a:fillRect l="-1944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BC253E-3B34-8E4A-ABEA-AD3DAEFE7530}"/>
                  </a:ext>
                </a:extLst>
              </p:cNvPr>
              <p:cNvSpPr txBox="1"/>
              <p:nvPr/>
            </p:nvSpPr>
            <p:spPr>
              <a:xfrm flipH="1">
                <a:off x="4323125" y="3785137"/>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𝑤</m:t>
                      </m:r>
                    </m:oMath>
                  </m:oMathPara>
                </a14:m>
                <a:endParaRPr lang="en-US" dirty="0"/>
              </a:p>
            </p:txBody>
          </p:sp>
        </mc:Choice>
        <mc:Fallback xmlns="">
          <p:sp>
            <p:nvSpPr>
              <p:cNvPr id="18" name="TextBox 17">
                <a:extLst>
                  <a:ext uri="{FF2B5EF4-FFF2-40B4-BE49-F238E27FC236}">
                    <a16:creationId xmlns:a16="http://schemas.microsoft.com/office/drawing/2014/main" id="{CABC253E-3B34-8E4A-ABEA-AD3DAEFE7530}"/>
                  </a:ext>
                </a:extLst>
              </p:cNvPr>
              <p:cNvSpPr txBox="1">
                <a:spLocks noRot="1" noChangeAspect="1" noMove="1" noResize="1" noEditPoints="1" noAdjustHandles="1" noChangeArrowheads="1" noChangeShapeType="1" noTextEdit="1"/>
              </p:cNvSpPr>
              <p:nvPr/>
            </p:nvSpPr>
            <p:spPr>
              <a:xfrm flipH="1">
                <a:off x="4323125" y="3785137"/>
                <a:ext cx="506654"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50CA9D2-AFDC-1147-A2FA-639D4D8D66B0}"/>
                  </a:ext>
                </a:extLst>
              </p:cNvPr>
              <p:cNvSpPr txBox="1"/>
              <p:nvPr/>
            </p:nvSpPr>
            <p:spPr>
              <a:xfrm>
                <a:off x="3722510" y="242658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1" name="TextBox 20">
                <a:extLst>
                  <a:ext uri="{FF2B5EF4-FFF2-40B4-BE49-F238E27FC236}">
                    <a16:creationId xmlns:a16="http://schemas.microsoft.com/office/drawing/2014/main" id="{050CA9D2-AFDC-1147-A2FA-639D4D8D66B0}"/>
                  </a:ext>
                </a:extLst>
              </p:cNvPr>
              <p:cNvSpPr txBox="1">
                <a:spLocks noRot="1" noChangeAspect="1" noMove="1" noResize="1" noEditPoints="1" noAdjustHandles="1" noChangeArrowheads="1" noChangeShapeType="1" noTextEdit="1"/>
              </p:cNvSpPr>
              <p:nvPr/>
            </p:nvSpPr>
            <p:spPr>
              <a:xfrm>
                <a:off x="3722510" y="2426583"/>
                <a:ext cx="315035" cy="276999"/>
              </a:xfrm>
              <a:prstGeom prst="rect">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8FA6DE-66B7-ED4D-A3F6-AD02C01FECB4}"/>
                  </a:ext>
                </a:extLst>
              </p:cNvPr>
              <p:cNvSpPr txBox="1"/>
              <p:nvPr/>
            </p:nvSpPr>
            <p:spPr>
              <a:xfrm>
                <a:off x="5834331" y="3460467"/>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2" name="TextBox 21">
                <a:extLst>
                  <a:ext uri="{FF2B5EF4-FFF2-40B4-BE49-F238E27FC236}">
                    <a16:creationId xmlns:a16="http://schemas.microsoft.com/office/drawing/2014/main" id="{478FA6DE-66B7-ED4D-A3F6-AD02C01FECB4}"/>
                  </a:ext>
                </a:extLst>
              </p:cNvPr>
              <p:cNvSpPr txBox="1">
                <a:spLocks noRot="1" noChangeAspect="1" noMove="1" noResize="1" noEditPoints="1" noAdjustHandles="1" noChangeArrowheads="1" noChangeShapeType="1" noTextEdit="1"/>
              </p:cNvSpPr>
              <p:nvPr/>
            </p:nvSpPr>
            <p:spPr>
              <a:xfrm>
                <a:off x="5834331" y="3460467"/>
                <a:ext cx="216405" cy="276999"/>
              </a:xfrm>
              <a:prstGeom prst="rect">
                <a:avLst/>
              </a:prstGeom>
              <a:blipFill>
                <a:blip r:embed="rId6"/>
                <a:stretch>
                  <a:fillRect l="-33333" r="-33333" b="-3478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6AD193B-D3AD-3C4B-8F3A-9FAE9EDF3639}"/>
              </a:ext>
            </a:extLst>
          </p:cNvPr>
          <p:cNvCxnSpPr>
            <a:cxnSpLocks/>
          </p:cNvCxnSpPr>
          <p:nvPr/>
        </p:nvCxnSpPr>
        <p:spPr>
          <a:xfrm>
            <a:off x="6342316" y="3618530"/>
            <a:ext cx="11374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52404A1-AB57-C34C-B0A2-754FBF36E9BF}"/>
              </a:ext>
            </a:extLst>
          </p:cNvPr>
          <p:cNvSpPr/>
          <p:nvPr/>
        </p:nvSpPr>
        <p:spPr>
          <a:xfrm>
            <a:off x="7507403" y="34499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BF9B7E-8432-8542-8569-2F90568A6B1B}"/>
                  </a:ext>
                </a:extLst>
              </p:cNvPr>
              <p:cNvSpPr txBox="1"/>
              <p:nvPr/>
            </p:nvSpPr>
            <p:spPr>
              <a:xfrm>
                <a:off x="7487524" y="3511280"/>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8" name="TextBox 27">
                <a:extLst>
                  <a:ext uri="{FF2B5EF4-FFF2-40B4-BE49-F238E27FC236}">
                    <a16:creationId xmlns:a16="http://schemas.microsoft.com/office/drawing/2014/main" id="{F0BF9B7E-8432-8542-8569-2F90568A6B1B}"/>
                  </a:ext>
                </a:extLst>
              </p:cNvPr>
              <p:cNvSpPr txBox="1">
                <a:spLocks noRot="1" noChangeAspect="1" noMove="1" noResize="1" noEditPoints="1" noAdjustHandles="1" noChangeArrowheads="1" noChangeShapeType="1" noTextEdit="1"/>
              </p:cNvSpPr>
              <p:nvPr/>
            </p:nvSpPr>
            <p:spPr>
              <a:xfrm>
                <a:off x="7487524" y="3511280"/>
                <a:ext cx="440568" cy="276999"/>
              </a:xfrm>
              <a:prstGeom prst="rect">
                <a:avLst/>
              </a:prstGeom>
              <a:blipFill>
                <a:blip r:embed="rId7"/>
                <a:stretch>
                  <a:fillRect t="-13636" b="-2727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7FC1136-9B47-F940-B051-51280A829367}"/>
              </a:ext>
            </a:extLst>
          </p:cNvPr>
          <p:cNvSpPr txBox="1"/>
          <p:nvPr/>
        </p:nvSpPr>
        <p:spPr>
          <a:xfrm>
            <a:off x="3358240" y="4674041"/>
            <a:ext cx="774571" cy="369332"/>
          </a:xfrm>
          <a:prstGeom prst="rect">
            <a:avLst/>
          </a:prstGeom>
          <a:noFill/>
        </p:spPr>
        <p:txBody>
          <a:bodyPr wrap="none" rtlCol="0">
            <a:spAutoFit/>
          </a:bodyPr>
          <a:lstStyle/>
          <a:p>
            <a:r>
              <a:rPr lang="en-US"/>
              <a:t>Inputs</a:t>
            </a:r>
          </a:p>
        </p:txBody>
      </p:sp>
      <p:sp>
        <p:nvSpPr>
          <p:cNvPr id="31" name="TextBox 30">
            <a:extLst>
              <a:ext uri="{FF2B5EF4-FFF2-40B4-BE49-F238E27FC236}">
                <a16:creationId xmlns:a16="http://schemas.microsoft.com/office/drawing/2014/main" id="{A610B5F6-21A7-924C-9DD7-EE480E4A8C48}"/>
              </a:ext>
            </a:extLst>
          </p:cNvPr>
          <p:cNvSpPr txBox="1"/>
          <p:nvPr/>
        </p:nvSpPr>
        <p:spPr>
          <a:xfrm>
            <a:off x="4226818" y="4554770"/>
            <a:ext cx="1339597" cy="646331"/>
          </a:xfrm>
          <a:prstGeom prst="rect">
            <a:avLst/>
          </a:prstGeom>
          <a:noFill/>
        </p:spPr>
        <p:txBody>
          <a:bodyPr wrap="none" rtlCol="0">
            <a:spAutoFit/>
          </a:bodyPr>
          <a:lstStyle/>
          <a:p>
            <a:r>
              <a:rPr lang="en-US"/>
              <a:t>Parameters/</a:t>
            </a:r>
          </a:p>
          <a:p>
            <a:r>
              <a:rPr lang="en-US" dirty="0"/>
              <a:t>Weights</a:t>
            </a:r>
          </a:p>
        </p:txBody>
      </p:sp>
      <p:sp>
        <p:nvSpPr>
          <p:cNvPr id="32" name="TextBox 31">
            <a:extLst>
              <a:ext uri="{FF2B5EF4-FFF2-40B4-BE49-F238E27FC236}">
                <a16:creationId xmlns:a16="http://schemas.microsoft.com/office/drawing/2014/main" id="{BB7C1045-4CF3-D043-9083-B582B0692149}"/>
              </a:ext>
            </a:extLst>
          </p:cNvPr>
          <p:cNvSpPr txBox="1"/>
          <p:nvPr/>
        </p:nvSpPr>
        <p:spPr>
          <a:xfrm>
            <a:off x="5694962" y="4701062"/>
            <a:ext cx="596638" cy="369332"/>
          </a:xfrm>
          <a:prstGeom prst="rect">
            <a:avLst/>
          </a:prstGeom>
          <a:noFill/>
        </p:spPr>
        <p:txBody>
          <a:bodyPr wrap="none" rtlCol="0">
            <a:spAutoFit/>
          </a:bodyPr>
          <a:lstStyle/>
          <a:p>
            <a:r>
              <a:rPr lang="en-US" dirty="0"/>
              <a:t>Sum</a:t>
            </a:r>
          </a:p>
        </p:txBody>
      </p:sp>
      <p:sp>
        <p:nvSpPr>
          <p:cNvPr id="34" name="TextBox 33">
            <a:extLst>
              <a:ext uri="{FF2B5EF4-FFF2-40B4-BE49-F238E27FC236}">
                <a16:creationId xmlns:a16="http://schemas.microsoft.com/office/drawing/2014/main" id="{FF12789D-14D6-0342-98B1-1EC6A1C6AFFB}"/>
              </a:ext>
            </a:extLst>
          </p:cNvPr>
          <p:cNvSpPr txBox="1"/>
          <p:nvPr/>
        </p:nvSpPr>
        <p:spPr>
          <a:xfrm>
            <a:off x="7071779" y="4657851"/>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CB0400-09BF-CD49-AEB0-44C761D28EEB}"/>
                  </a:ext>
                </a:extLst>
              </p:cNvPr>
              <p:cNvSpPr txBox="1"/>
              <p:nvPr/>
            </p:nvSpPr>
            <p:spPr>
              <a:xfrm>
                <a:off x="7220206" y="2876764"/>
                <a:ext cx="1415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36" name="TextBox 35">
                <a:extLst>
                  <a:ext uri="{FF2B5EF4-FFF2-40B4-BE49-F238E27FC236}">
                    <a16:creationId xmlns:a16="http://schemas.microsoft.com/office/drawing/2014/main" id="{04CB0400-09BF-CD49-AEB0-44C761D28EEB}"/>
                  </a:ext>
                </a:extLst>
              </p:cNvPr>
              <p:cNvSpPr txBox="1">
                <a:spLocks noRot="1" noChangeAspect="1" noMove="1" noResize="1" noEditPoints="1" noAdjustHandles="1" noChangeArrowheads="1" noChangeShapeType="1" noTextEdit="1"/>
              </p:cNvSpPr>
              <p:nvPr/>
            </p:nvSpPr>
            <p:spPr>
              <a:xfrm>
                <a:off x="7220206" y="2876764"/>
                <a:ext cx="1415772" cy="276999"/>
              </a:xfrm>
              <a:prstGeom prst="rect">
                <a:avLst/>
              </a:prstGeom>
              <a:blipFill>
                <a:blip r:embed="rId8"/>
                <a:stretch>
                  <a:fillRect l="-3571" t="-13636" r="-2679" b="-27273"/>
                </a:stretch>
              </a:blipFill>
            </p:spPr>
            <p:txBody>
              <a:bodyPr/>
              <a:lstStyle/>
              <a:p>
                <a:r>
                  <a:rPr lang="en-US">
                    <a:noFill/>
                  </a:rPr>
                  <a:t> </a:t>
                </a:r>
              </a:p>
            </p:txBody>
          </p:sp>
        </mc:Fallback>
      </mc:AlternateContent>
    </p:spTree>
    <p:extLst>
      <p:ext uri="{BB962C8B-B14F-4D97-AF65-F5344CB8AC3E}">
        <p14:creationId xmlns:p14="http://schemas.microsoft.com/office/powerpoint/2010/main" val="172427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C29-6D27-8A45-9553-B80659F13FD0}"/>
              </a:ext>
            </a:extLst>
          </p:cNvPr>
          <p:cNvSpPr>
            <a:spLocks noGrp="1"/>
          </p:cNvSpPr>
          <p:nvPr>
            <p:ph type="title"/>
          </p:nvPr>
        </p:nvSpPr>
        <p:spPr/>
        <p:txBody>
          <a:bodyPr/>
          <a:lstStyle/>
          <a:p>
            <a:r>
              <a:rPr lang="en-US" dirty="0"/>
              <a:t>Lesson 4 - Questions</a:t>
            </a:r>
          </a:p>
        </p:txBody>
      </p:sp>
      <p:sp>
        <p:nvSpPr>
          <p:cNvPr id="3" name="Content Placeholder 2">
            <a:extLst>
              <a:ext uri="{FF2B5EF4-FFF2-40B4-BE49-F238E27FC236}">
                <a16:creationId xmlns:a16="http://schemas.microsoft.com/office/drawing/2014/main" id="{F08AD465-D09D-CC48-9882-E994BD194452}"/>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8EA2597B-0C63-6040-A8EA-AE79F6CBE932}"/>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367565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CA5C-3BA0-CE43-B403-55D17A78001E}"/>
              </a:ext>
            </a:extLst>
          </p:cNvPr>
          <p:cNvSpPr>
            <a:spLocks noGrp="1"/>
          </p:cNvSpPr>
          <p:nvPr>
            <p:ph type="title"/>
          </p:nvPr>
        </p:nvSpPr>
        <p:spPr/>
        <p:txBody>
          <a:bodyPr/>
          <a:lstStyle/>
          <a:p>
            <a:r>
              <a:rPr lang="en-US" dirty="0"/>
              <a:t>Lesson 4 - Exercise</a:t>
            </a:r>
          </a:p>
        </p:txBody>
      </p:sp>
      <p:sp>
        <p:nvSpPr>
          <p:cNvPr id="3" name="Content Placeholder 2">
            <a:extLst>
              <a:ext uri="{FF2B5EF4-FFF2-40B4-BE49-F238E27FC236}">
                <a16:creationId xmlns:a16="http://schemas.microsoft.com/office/drawing/2014/main" id="{A8CCE568-0273-294E-9BC5-58665D7FAC05}"/>
              </a:ext>
            </a:extLst>
          </p:cNvPr>
          <p:cNvSpPr>
            <a:spLocks noGrp="1"/>
          </p:cNvSpPr>
          <p:nvPr>
            <p:ph idx="1"/>
          </p:nvPr>
        </p:nvSpPr>
        <p:spPr/>
        <p:txBody>
          <a:bodyPr/>
          <a:lstStyle/>
          <a:p>
            <a:r>
              <a:rPr lang="en-US" dirty="0"/>
              <a:t>Program Linear Regression</a:t>
            </a:r>
          </a:p>
          <a:p>
            <a:r>
              <a:rPr lang="en-US" dirty="0"/>
              <a:t>Notebook: </a:t>
            </a:r>
            <a:r>
              <a:rPr lang="en-US" dirty="0" err="1"/>
              <a:t>linear_regression.ipynb</a:t>
            </a:r>
            <a:endParaRPr lang="en-US" dirty="0"/>
          </a:p>
          <a:p>
            <a:pPr lvl="1"/>
            <a:r>
              <a:rPr lang="en-US" sz="1800" dirty="0">
                <a:hlinkClick r:id="rId2"/>
              </a:rPr>
              <a:t>https://drive.google.com/open?id=1iMAMbigS0ZOUiedWGbsCgNcRpBhYbMpV</a:t>
            </a:r>
            <a:r>
              <a:rPr lang="en-US" sz="1800" dirty="0"/>
              <a:t>  </a:t>
            </a:r>
          </a:p>
          <a:p>
            <a:r>
              <a:rPr lang="en-US" dirty="0"/>
              <a:t>Create New Notebook</a:t>
            </a:r>
          </a:p>
          <a:p>
            <a:pPr lvl="1"/>
            <a:r>
              <a:rPr lang="en-US" dirty="0"/>
              <a:t>Type each code block from </a:t>
            </a:r>
            <a:r>
              <a:rPr lang="en-US" dirty="0" err="1"/>
              <a:t>linear_regression.ipynb</a:t>
            </a:r>
            <a:r>
              <a:rPr lang="en-US" dirty="0"/>
              <a:t> into your notebook and run</a:t>
            </a:r>
          </a:p>
        </p:txBody>
      </p:sp>
    </p:spTree>
    <p:extLst>
      <p:ext uri="{BB962C8B-B14F-4D97-AF65-F5344CB8AC3E}">
        <p14:creationId xmlns:p14="http://schemas.microsoft.com/office/powerpoint/2010/main" val="409758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E46-98EA-394B-8E81-4D607F6FC50F}"/>
              </a:ext>
            </a:extLst>
          </p:cNvPr>
          <p:cNvSpPr>
            <a:spLocks noGrp="1"/>
          </p:cNvSpPr>
          <p:nvPr>
            <p:ph type="title"/>
          </p:nvPr>
        </p:nvSpPr>
        <p:spPr/>
        <p:txBody>
          <a:bodyPr/>
          <a:lstStyle/>
          <a:p>
            <a:r>
              <a:rPr lang="en-US" dirty="0"/>
              <a:t>Lesson 4 - Review</a:t>
            </a:r>
          </a:p>
        </p:txBody>
      </p:sp>
      <p:sp>
        <p:nvSpPr>
          <p:cNvPr id="3" name="Content Placeholder 2">
            <a:extLst>
              <a:ext uri="{FF2B5EF4-FFF2-40B4-BE49-F238E27FC236}">
                <a16:creationId xmlns:a16="http://schemas.microsoft.com/office/drawing/2014/main" id="{6C22E4B3-D6E0-3D4D-98C4-326DEA15AE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674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A1EB-3202-654F-AED8-539F84A15355}"/>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327F9B4D-0A0A-8546-A534-00A0063081C1}"/>
              </a:ext>
            </a:extLst>
          </p:cNvPr>
          <p:cNvSpPr>
            <a:spLocks noGrp="1"/>
          </p:cNvSpPr>
          <p:nvPr>
            <p:ph idx="1"/>
          </p:nvPr>
        </p:nvSpPr>
        <p:spPr/>
        <p:txBody>
          <a:bodyPr/>
          <a:lstStyle/>
          <a:p>
            <a:r>
              <a:rPr lang="en-US" dirty="0"/>
              <a:t>Understand what it means for a computer to learn</a:t>
            </a:r>
          </a:p>
          <a:p>
            <a:r>
              <a:rPr lang="en-US" dirty="0"/>
              <a:t>Become familiar with the terminology</a:t>
            </a:r>
          </a:p>
          <a:p>
            <a:r>
              <a:rPr lang="en-US" dirty="0"/>
              <a:t>Get hands-on experience</a:t>
            </a:r>
          </a:p>
          <a:p>
            <a:pPr lvl="1"/>
            <a:r>
              <a:rPr lang="en-US" dirty="0"/>
              <a:t>You will write code</a:t>
            </a:r>
          </a:p>
          <a:p>
            <a:r>
              <a:rPr lang="en-US" dirty="0"/>
              <a:t>Be able to explain what Deep Learning is</a:t>
            </a:r>
          </a:p>
          <a:p>
            <a:r>
              <a:rPr lang="en-US" dirty="0"/>
              <a:t>Understand how you could apply Deep Learning</a:t>
            </a:r>
          </a:p>
        </p:txBody>
      </p:sp>
    </p:spTree>
    <p:extLst>
      <p:ext uri="{BB962C8B-B14F-4D97-AF65-F5344CB8AC3E}">
        <p14:creationId xmlns:p14="http://schemas.microsoft.com/office/powerpoint/2010/main" val="222897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2AA4-6232-124C-9F89-D82E91224628}"/>
              </a:ext>
            </a:extLst>
          </p:cNvPr>
          <p:cNvSpPr>
            <a:spLocks noGrp="1"/>
          </p:cNvSpPr>
          <p:nvPr>
            <p:ph type="title"/>
          </p:nvPr>
        </p:nvSpPr>
        <p:spPr/>
        <p:txBody>
          <a:bodyPr/>
          <a:lstStyle/>
          <a:p>
            <a:r>
              <a:rPr lang="en-US" dirty="0"/>
              <a:t>Lesson 5 – </a:t>
            </a:r>
            <a:r>
              <a:rPr lang="en-US" dirty="0" err="1"/>
              <a:t>PyTorch</a:t>
            </a:r>
            <a:endParaRPr lang="en-US" dirty="0"/>
          </a:p>
        </p:txBody>
      </p:sp>
      <p:pic>
        <p:nvPicPr>
          <p:cNvPr id="11" name="Content Placeholder 10">
            <a:extLst>
              <a:ext uri="{FF2B5EF4-FFF2-40B4-BE49-F238E27FC236}">
                <a16:creationId xmlns:a16="http://schemas.microsoft.com/office/drawing/2014/main" id="{06AA7962-4093-8740-9887-85E797C37BB3}"/>
              </a:ext>
            </a:extLst>
          </p:cNvPr>
          <p:cNvPicPr>
            <a:picLocks noGrp="1" noChangeAspect="1"/>
          </p:cNvPicPr>
          <p:nvPr>
            <p:ph idx="1"/>
          </p:nvPr>
        </p:nvPicPr>
        <p:blipFill>
          <a:blip r:embed="rId2"/>
          <a:stretch>
            <a:fillRect/>
          </a:stretch>
        </p:blipFill>
        <p:spPr>
          <a:xfrm>
            <a:off x="1257300" y="2731294"/>
            <a:ext cx="9677400" cy="2540000"/>
          </a:xfrm>
        </p:spPr>
      </p:pic>
    </p:spTree>
    <p:extLst>
      <p:ext uri="{BB962C8B-B14F-4D97-AF65-F5344CB8AC3E}">
        <p14:creationId xmlns:p14="http://schemas.microsoft.com/office/powerpoint/2010/main" val="28495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C9B8-EE8E-EF4E-815D-C36741571E0A}"/>
              </a:ext>
            </a:extLst>
          </p:cNvPr>
          <p:cNvSpPr>
            <a:spLocks noGrp="1"/>
          </p:cNvSpPr>
          <p:nvPr>
            <p:ph type="title"/>
          </p:nvPr>
        </p:nvSpPr>
        <p:spPr/>
        <p:txBody>
          <a:bodyPr/>
          <a:lstStyle/>
          <a:p>
            <a:r>
              <a:rPr lang="en-US" dirty="0"/>
              <a:t>Lesson 5 – </a:t>
            </a:r>
            <a:r>
              <a:rPr lang="en-US" dirty="0" err="1"/>
              <a:t>PyTorch</a:t>
            </a:r>
            <a:r>
              <a:rPr lang="en-US" dirty="0"/>
              <a:t> as Computational Graph</a:t>
            </a:r>
          </a:p>
        </p:txBody>
      </p:sp>
      <p:pic>
        <p:nvPicPr>
          <p:cNvPr id="5" name="Content Placeholder 4">
            <a:extLst>
              <a:ext uri="{FF2B5EF4-FFF2-40B4-BE49-F238E27FC236}">
                <a16:creationId xmlns:a16="http://schemas.microsoft.com/office/drawing/2014/main" id="{889C230A-C603-E94C-AE8F-3AB204DE4565}"/>
              </a:ext>
            </a:extLst>
          </p:cNvPr>
          <p:cNvPicPr>
            <a:picLocks noGrp="1" noChangeAspect="1"/>
          </p:cNvPicPr>
          <p:nvPr>
            <p:ph idx="1"/>
          </p:nvPr>
        </p:nvPicPr>
        <p:blipFill>
          <a:blip r:embed="rId3"/>
          <a:stretch>
            <a:fillRect/>
          </a:stretch>
        </p:blipFill>
        <p:spPr>
          <a:xfrm>
            <a:off x="3816350" y="2718594"/>
            <a:ext cx="4559300" cy="2565400"/>
          </a:xfrm>
        </p:spPr>
      </p:pic>
    </p:spTree>
    <p:extLst>
      <p:ext uri="{BB962C8B-B14F-4D97-AF65-F5344CB8AC3E}">
        <p14:creationId xmlns:p14="http://schemas.microsoft.com/office/powerpoint/2010/main" val="3769186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2B0-875B-7540-9ED7-91D8BE6D9097}"/>
              </a:ext>
            </a:extLst>
          </p:cNvPr>
          <p:cNvSpPr>
            <a:spLocks noGrp="1"/>
          </p:cNvSpPr>
          <p:nvPr>
            <p:ph type="title"/>
          </p:nvPr>
        </p:nvSpPr>
        <p:spPr/>
        <p:txBody>
          <a:bodyPr/>
          <a:lstStyle/>
          <a:p>
            <a:r>
              <a:rPr lang="en-US" dirty="0"/>
              <a:t>Lesson 5 - </a:t>
            </a:r>
            <a:r>
              <a:rPr lang="en-US" dirty="0" err="1"/>
              <a:t>PyTorch</a:t>
            </a:r>
            <a:endParaRPr lang="en-US" dirty="0"/>
          </a:p>
        </p:txBody>
      </p:sp>
      <p:sp>
        <p:nvSpPr>
          <p:cNvPr id="3" name="Content Placeholder 2">
            <a:extLst>
              <a:ext uri="{FF2B5EF4-FFF2-40B4-BE49-F238E27FC236}">
                <a16:creationId xmlns:a16="http://schemas.microsoft.com/office/drawing/2014/main" id="{274FD301-F193-DA49-BB33-BD06CBA0362E}"/>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01814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A0FB-2FE3-AD4C-B85C-BAE4C60A7F51}"/>
              </a:ext>
            </a:extLst>
          </p:cNvPr>
          <p:cNvSpPr>
            <a:spLocks noGrp="1"/>
          </p:cNvSpPr>
          <p:nvPr>
            <p:ph type="title"/>
          </p:nvPr>
        </p:nvSpPr>
        <p:spPr/>
        <p:txBody>
          <a:bodyPr/>
          <a:lstStyle/>
          <a:p>
            <a:r>
              <a:rPr lang="en-US" dirty="0"/>
              <a:t>Lesson 5 - Questions</a:t>
            </a:r>
          </a:p>
        </p:txBody>
      </p:sp>
      <p:pic>
        <p:nvPicPr>
          <p:cNvPr id="4" name="Content Placeholder 4">
            <a:extLst>
              <a:ext uri="{FF2B5EF4-FFF2-40B4-BE49-F238E27FC236}">
                <a16:creationId xmlns:a16="http://schemas.microsoft.com/office/drawing/2014/main" id="{2F02DED0-01ED-4443-BD4F-9091D32B6385}"/>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843998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37EE-4E0A-2847-B54F-F6C20C0752EF}"/>
              </a:ext>
            </a:extLst>
          </p:cNvPr>
          <p:cNvSpPr>
            <a:spLocks noGrp="1"/>
          </p:cNvSpPr>
          <p:nvPr>
            <p:ph type="title"/>
          </p:nvPr>
        </p:nvSpPr>
        <p:spPr/>
        <p:txBody>
          <a:bodyPr/>
          <a:lstStyle/>
          <a:p>
            <a:r>
              <a:rPr lang="en-US" dirty="0"/>
              <a:t>Lesson 5 - Exercise</a:t>
            </a:r>
          </a:p>
        </p:txBody>
      </p:sp>
      <p:sp>
        <p:nvSpPr>
          <p:cNvPr id="3" name="Content Placeholder 2">
            <a:extLst>
              <a:ext uri="{FF2B5EF4-FFF2-40B4-BE49-F238E27FC236}">
                <a16:creationId xmlns:a16="http://schemas.microsoft.com/office/drawing/2014/main" id="{34343421-F1F0-0141-9093-44C717F087CA}"/>
              </a:ext>
            </a:extLst>
          </p:cNvPr>
          <p:cNvSpPr>
            <a:spLocks noGrp="1"/>
          </p:cNvSpPr>
          <p:nvPr>
            <p:ph idx="1"/>
          </p:nvPr>
        </p:nvSpPr>
        <p:spPr/>
        <p:txBody>
          <a:bodyPr/>
          <a:lstStyle/>
          <a:p>
            <a:r>
              <a:rPr lang="en-US" dirty="0"/>
              <a:t>Program Linear Regression using </a:t>
            </a:r>
            <a:r>
              <a:rPr lang="en-US" dirty="0" err="1"/>
              <a:t>PyTorch</a:t>
            </a:r>
            <a:endParaRPr lang="en-US" dirty="0"/>
          </a:p>
          <a:p>
            <a:r>
              <a:rPr lang="en-US" dirty="0"/>
              <a:t>Notebook: </a:t>
            </a:r>
            <a:r>
              <a:rPr lang="en-US" dirty="0" err="1"/>
              <a:t>pytorch.ipynb</a:t>
            </a:r>
            <a:endParaRPr lang="en-US" dirty="0"/>
          </a:p>
          <a:p>
            <a:pPr lvl="1"/>
            <a:r>
              <a:rPr lang="en-US" dirty="0">
                <a:hlinkClick r:id="rId2"/>
              </a:rPr>
              <a:t>https://drive.google.com/open?id=1stz1cOIbZevHSokfslZBId4tecdmucVm</a:t>
            </a:r>
            <a:r>
              <a:rPr lang="en-US" dirty="0"/>
              <a:t>  </a:t>
            </a:r>
          </a:p>
          <a:p>
            <a:r>
              <a:rPr lang="en-US" dirty="0"/>
              <a:t>Create a New Notebook</a:t>
            </a:r>
          </a:p>
          <a:p>
            <a:pPr lvl="1"/>
            <a:r>
              <a:rPr lang="en-US" dirty="0"/>
              <a:t>Type each code block from </a:t>
            </a:r>
            <a:r>
              <a:rPr lang="en-US" dirty="0" err="1"/>
              <a:t>pytorch.ipynb</a:t>
            </a:r>
            <a:r>
              <a:rPr lang="en-US" dirty="0"/>
              <a:t> into your notebook and run</a:t>
            </a:r>
          </a:p>
          <a:p>
            <a:pPr lvl="1"/>
            <a:endParaRPr lang="en-US" dirty="0"/>
          </a:p>
        </p:txBody>
      </p:sp>
    </p:spTree>
    <p:extLst>
      <p:ext uri="{BB962C8B-B14F-4D97-AF65-F5344CB8AC3E}">
        <p14:creationId xmlns:p14="http://schemas.microsoft.com/office/powerpoint/2010/main" val="2055941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7A80-037D-0B49-8AA8-17D71E084552}"/>
              </a:ext>
            </a:extLst>
          </p:cNvPr>
          <p:cNvSpPr>
            <a:spLocks noGrp="1"/>
          </p:cNvSpPr>
          <p:nvPr>
            <p:ph type="title"/>
          </p:nvPr>
        </p:nvSpPr>
        <p:spPr/>
        <p:txBody>
          <a:bodyPr/>
          <a:lstStyle/>
          <a:p>
            <a:r>
              <a:rPr lang="en-US" dirty="0"/>
              <a:t>Lesson 5 - Review</a:t>
            </a:r>
          </a:p>
        </p:txBody>
      </p:sp>
      <p:sp>
        <p:nvSpPr>
          <p:cNvPr id="3" name="Content Placeholder 2">
            <a:extLst>
              <a:ext uri="{FF2B5EF4-FFF2-40B4-BE49-F238E27FC236}">
                <a16:creationId xmlns:a16="http://schemas.microsoft.com/office/drawing/2014/main" id="{5757D229-27D6-5042-9A43-B622EACFA1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08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FE1A-FE19-D544-846C-818A4302061B}"/>
              </a:ext>
            </a:extLst>
          </p:cNvPr>
          <p:cNvSpPr>
            <a:spLocks noGrp="1"/>
          </p:cNvSpPr>
          <p:nvPr>
            <p:ph type="title"/>
          </p:nvPr>
        </p:nvSpPr>
        <p:spPr/>
        <p:txBody>
          <a:bodyPr/>
          <a:lstStyle/>
          <a:p>
            <a:r>
              <a:rPr lang="en-US" dirty="0"/>
              <a:t>Lesson 6 – Neural Networks </a:t>
            </a:r>
          </a:p>
        </p:txBody>
      </p:sp>
      <p:pic>
        <p:nvPicPr>
          <p:cNvPr id="5" name="Content Placeholder 4">
            <a:extLst>
              <a:ext uri="{FF2B5EF4-FFF2-40B4-BE49-F238E27FC236}">
                <a16:creationId xmlns:a16="http://schemas.microsoft.com/office/drawing/2014/main" id="{5F6217EE-6C18-4C48-A89A-FC26B143D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839" y="1905517"/>
            <a:ext cx="9962322" cy="4680652"/>
          </a:xfrm>
          <a:prstGeom prst="rect">
            <a:avLst/>
          </a:prstGeom>
        </p:spPr>
      </p:pic>
    </p:spTree>
    <p:extLst>
      <p:ext uri="{BB962C8B-B14F-4D97-AF65-F5344CB8AC3E}">
        <p14:creationId xmlns:p14="http://schemas.microsoft.com/office/powerpoint/2010/main" val="75831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280019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Lesson 6 – Training (Logistic Regression)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194213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a:t>
            </a:r>
            <a:r>
              <a:rPr lang="en-US" dirty="0" err="1"/>
              <a:t>Softmax</a:t>
            </a:r>
            <a:r>
              <a:rPr lang="en-US" dirty="0"/>
              <a:t> (multi class)  </a:t>
            </a:r>
          </a:p>
        </p:txBody>
      </p:sp>
      <p:sp>
        <p:nvSpPr>
          <p:cNvPr id="34" name="Oval 33"/>
          <p:cNvSpPr/>
          <p:nvPr/>
        </p:nvSpPr>
        <p:spPr>
          <a:xfrm>
            <a:off x="1185137"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1412212">
            <a:off x="1189657"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75805"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54788" y="268606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3775885" y="2910469"/>
            <a:ext cx="418544" cy="5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175806" y="24680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1219055"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219055"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59754"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59754"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212546"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212546"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247801" y="254756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247801" y="2547565"/>
                <a:ext cx="315035" cy="276999"/>
              </a:xfrm>
              <a:prstGeom prst="rect">
                <a:avLst/>
              </a:prstGeom>
              <a:blipFill rotWithShape="0">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457134" y="273027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457134" y="2730273"/>
                <a:ext cx="216405" cy="276999"/>
              </a:xfrm>
              <a:prstGeom prst="rect">
                <a:avLst/>
              </a:prstGeom>
              <a:blipFill rotWithShape="0">
                <a:blip r:embed="rId7"/>
                <a:stretch>
                  <a:fillRect l="-38889" t="-2222" r="-36111" b="-35556"/>
                </a:stretch>
              </a:blipFill>
            </p:spPr>
            <p:txBody>
              <a:bodyPr/>
              <a:lstStyle/>
              <a:p>
                <a:r>
                  <a:rPr lang="en-US">
                    <a:noFill/>
                  </a:rPr>
                  <a:t> </a:t>
                </a:r>
              </a:p>
            </p:txBody>
          </p:sp>
        </mc:Fallback>
      </mc:AlternateContent>
      <p:grpSp>
        <p:nvGrpSpPr>
          <p:cNvPr id="53" name="Group 52"/>
          <p:cNvGrpSpPr/>
          <p:nvPr/>
        </p:nvGrpSpPr>
        <p:grpSpPr>
          <a:xfrm>
            <a:off x="4329411" y="2697900"/>
            <a:ext cx="350322" cy="378843"/>
            <a:chOff x="9781110" y="4540757"/>
            <a:chExt cx="906465" cy="938158"/>
          </a:xfrm>
        </p:grpSpPr>
        <p:sp>
          <p:nvSpPr>
            <p:cNvPr id="54" name="Oval 53"/>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Arrow Connector 55"/>
          <p:cNvCxnSpPr/>
          <p:nvPr/>
        </p:nvCxnSpPr>
        <p:spPr>
          <a:xfrm flipV="1">
            <a:off x="4760765" y="2889033"/>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153747" y="266780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133868" y="272909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133868" y="2729095"/>
                <a:ext cx="440568" cy="286040"/>
              </a:xfrm>
              <a:prstGeom prst="rect">
                <a:avLst/>
              </a:prstGeom>
              <a:blipFill rotWithShape="0">
                <a:blip r:embed="rId8"/>
                <a:stretch>
                  <a:fillRect t="-21277" r="-45833" b="-19149"/>
                </a:stretch>
              </a:blipFill>
            </p:spPr>
            <p:txBody>
              <a:bodyPr/>
              <a:lstStyle/>
              <a:p>
                <a:r>
                  <a:rPr lang="en-US">
                    <a:noFill/>
                  </a:rPr>
                  <a:t> </a:t>
                </a:r>
              </a:p>
            </p:txBody>
          </p:sp>
        </mc:Fallback>
      </mc:AlternateContent>
      <p:sp>
        <p:nvSpPr>
          <p:cNvPr id="69" name="Oval 68"/>
          <p:cNvSpPr/>
          <p:nvPr/>
        </p:nvSpPr>
        <p:spPr>
          <a:xfrm>
            <a:off x="3407031" y="347071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p:nvPr/>
        </p:nvCxnSpPr>
        <p:spPr>
          <a:xfrm flipV="1">
            <a:off x="3828128" y="3671971"/>
            <a:ext cx="304498" cy="28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3509377" y="351492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509377" y="3514923"/>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72" name="Group 71"/>
          <p:cNvGrpSpPr/>
          <p:nvPr/>
        </p:nvGrpSpPr>
        <p:grpSpPr>
          <a:xfrm>
            <a:off x="4341898" y="3482550"/>
            <a:ext cx="350322" cy="378843"/>
            <a:chOff x="9781110" y="4540757"/>
            <a:chExt cx="906465" cy="938158"/>
          </a:xfrm>
        </p:grpSpPr>
        <p:sp>
          <p:nvSpPr>
            <p:cNvPr id="73" name="Oval 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p:cNvCxnSpPr/>
          <p:nvPr/>
        </p:nvCxnSpPr>
        <p:spPr>
          <a:xfrm>
            <a:off x="4787446" y="367197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205990" y="34524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5186111" y="351374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186111" y="3513745"/>
                <a:ext cx="440568" cy="286040"/>
              </a:xfrm>
              <a:prstGeom prst="rect">
                <a:avLst/>
              </a:prstGeom>
              <a:blipFill rotWithShape="0">
                <a:blip r:embed="rId10"/>
                <a:stretch>
                  <a:fillRect t="-19149" r="-44444" b="-21277"/>
                </a:stretch>
              </a:blipFill>
            </p:spPr>
            <p:txBody>
              <a:bodyPr/>
              <a:lstStyle/>
              <a:p>
                <a:r>
                  <a:rPr lang="en-US">
                    <a:noFill/>
                  </a:rPr>
                  <a:t> </a:t>
                </a:r>
              </a:p>
            </p:txBody>
          </p:sp>
        </mc:Fallback>
      </mc:AlternateContent>
      <p:sp>
        <p:nvSpPr>
          <p:cNvPr id="78" name="Oval 77"/>
          <p:cNvSpPr/>
          <p:nvPr/>
        </p:nvSpPr>
        <p:spPr>
          <a:xfrm>
            <a:off x="3457134" y="4196465"/>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878231" y="4425895"/>
            <a:ext cx="360301" cy="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559480" y="4240674"/>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559480" y="4240674"/>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81" name="Group 80"/>
          <p:cNvGrpSpPr/>
          <p:nvPr/>
        </p:nvGrpSpPr>
        <p:grpSpPr>
          <a:xfrm>
            <a:off x="4372123" y="4208301"/>
            <a:ext cx="350322" cy="378843"/>
            <a:chOff x="9781110" y="4540757"/>
            <a:chExt cx="906465" cy="938158"/>
          </a:xfrm>
        </p:grpSpPr>
        <p:sp>
          <p:nvSpPr>
            <p:cNvPr id="82" name="Oval 8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p:cNvCxnSpPr>
            <a:cxnSpLocks/>
            <a:endCxn id="86" idx="1"/>
          </p:cNvCxnSpPr>
          <p:nvPr/>
        </p:nvCxnSpPr>
        <p:spPr>
          <a:xfrm flipV="1">
            <a:off x="4864548" y="4382516"/>
            <a:ext cx="371666" cy="15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256093" y="41782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5236214" y="423949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5236214" y="4239496"/>
                <a:ext cx="440568" cy="286040"/>
              </a:xfrm>
              <a:prstGeom prst="rect">
                <a:avLst/>
              </a:prstGeom>
              <a:blipFill rotWithShape="0">
                <a:blip r:embed="rId11"/>
                <a:stretch>
                  <a:fillRect t="-19149" r="-44444" b="-21277"/>
                </a:stretch>
              </a:blipFill>
            </p:spPr>
            <p:txBody>
              <a:bodyPr/>
              <a:lstStyle/>
              <a:p>
                <a:r>
                  <a:rPr lang="en-US">
                    <a:noFill/>
                  </a:rPr>
                  <a:t> </a:t>
                </a:r>
              </a:p>
            </p:txBody>
          </p:sp>
        </mc:Fallback>
      </mc:AlternateContent>
      <p:cxnSp>
        <p:nvCxnSpPr>
          <p:cNvPr id="88" name="Straight Arrow Connector 87"/>
          <p:cNvCxnSpPr>
            <a:stCxn id="46" idx="3"/>
          </p:cNvCxnSpPr>
          <p:nvPr/>
        </p:nvCxnSpPr>
        <p:spPr>
          <a:xfrm flipV="1">
            <a:off x="1598092" y="3006094"/>
            <a:ext cx="1756696" cy="171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6"/>
            <a:endCxn id="69" idx="2"/>
          </p:cNvCxnSpPr>
          <p:nvPr/>
        </p:nvCxnSpPr>
        <p:spPr>
          <a:xfrm flipV="1">
            <a:off x="1588760" y="3671973"/>
            <a:ext cx="1818271" cy="107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6"/>
          </p:cNvCxnSpPr>
          <p:nvPr/>
        </p:nvCxnSpPr>
        <p:spPr>
          <a:xfrm flipV="1">
            <a:off x="1588760" y="4446326"/>
            <a:ext cx="1869444" cy="30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78" idx="2"/>
          </p:cNvCxnSpPr>
          <p:nvPr/>
        </p:nvCxnSpPr>
        <p:spPr>
          <a:xfrm>
            <a:off x="1588760" y="4050996"/>
            <a:ext cx="1868374" cy="34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5" idx="3"/>
            <a:endCxn id="69" idx="2"/>
          </p:cNvCxnSpPr>
          <p:nvPr/>
        </p:nvCxnSpPr>
        <p:spPr>
          <a:xfrm flipV="1">
            <a:off x="1641012" y="3671973"/>
            <a:ext cx="1766019" cy="35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579650" y="3006094"/>
            <a:ext cx="1732070" cy="10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78" idx="2"/>
          </p:cNvCxnSpPr>
          <p:nvPr/>
        </p:nvCxnSpPr>
        <p:spPr>
          <a:xfrm>
            <a:off x="1595715" y="3349371"/>
            <a:ext cx="1861419" cy="1048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69" idx="2"/>
          </p:cNvCxnSpPr>
          <p:nvPr/>
        </p:nvCxnSpPr>
        <p:spPr>
          <a:xfrm>
            <a:off x="1609471" y="3359287"/>
            <a:ext cx="1797560" cy="3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37" idx="2"/>
          </p:cNvCxnSpPr>
          <p:nvPr/>
        </p:nvCxnSpPr>
        <p:spPr>
          <a:xfrm flipV="1">
            <a:off x="1633737" y="2887323"/>
            <a:ext cx="1721051" cy="45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78" idx="2"/>
          </p:cNvCxnSpPr>
          <p:nvPr/>
        </p:nvCxnSpPr>
        <p:spPr>
          <a:xfrm>
            <a:off x="1598749" y="2688216"/>
            <a:ext cx="1858385" cy="170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42" idx="6"/>
            <a:endCxn id="69" idx="2"/>
          </p:cNvCxnSpPr>
          <p:nvPr/>
        </p:nvCxnSpPr>
        <p:spPr>
          <a:xfrm>
            <a:off x="1588761" y="2689243"/>
            <a:ext cx="1818270" cy="98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2" idx="6"/>
            <a:endCxn id="37" idx="2"/>
          </p:cNvCxnSpPr>
          <p:nvPr/>
        </p:nvCxnSpPr>
        <p:spPr>
          <a:xfrm>
            <a:off x="1588761" y="2689243"/>
            <a:ext cx="1766027" cy="198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2187779" y="1726566"/>
                <a:ext cx="2050753"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m:rPr>
                              <m:sty m:val="p"/>
                            </m:rPr>
                            <a:rPr lang="en-US" b="0" i="0" smtClean="0">
                              <a:latin typeface="Cambria Math" charset="0"/>
                            </a:rPr>
                            <m:t>i</m:t>
                          </m:r>
                        </m:sub>
                      </m:sSub>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nary>
                    </m:oMath>
                  </m:oMathPara>
                </a14:m>
                <a:endParaRPr lang="en-US" b="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187779" y="1726566"/>
                <a:ext cx="2050753" cy="543418"/>
              </a:xfrm>
              <a:prstGeom prst="rect">
                <a:avLst/>
              </a:prstGeom>
              <a:blipFill rotWithShape="0">
                <a:blip r:embed="rId12"/>
                <a:stretch>
                  <a:fillRect b="-1124"/>
                </a:stretch>
              </a:blipFill>
            </p:spPr>
            <p:txBody>
              <a:bodyPr/>
              <a:lstStyle/>
              <a:p>
                <a:r>
                  <a:rPr lang="en-US">
                    <a:noFill/>
                  </a:rPr>
                  <a:t> </a:t>
                </a:r>
              </a:p>
            </p:txBody>
          </p:sp>
        </mc:Fallback>
      </mc:AlternateContent>
      <p:sp>
        <p:nvSpPr>
          <p:cNvPr id="131" name="Frame 130"/>
          <p:cNvSpPr/>
          <p:nvPr/>
        </p:nvSpPr>
        <p:spPr>
          <a:xfrm>
            <a:off x="4194429" y="2385393"/>
            <a:ext cx="670119" cy="24728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4957256" y="1696700"/>
                <a:ext cx="1195777" cy="626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𝑦</m:t>
                              </m:r>
                            </m:e>
                          </m:acc>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𝑖</m:t>
                                  </m:r>
                                </m:sub>
                              </m:sSub>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𝑗</m:t>
                                      </m:r>
                                    </m:sub>
                                  </m:sSub>
                                </m:sup>
                              </m:sSup>
                              <m:r>
                                <a:rPr lang="en-US" b="0" i="1" smtClean="0">
                                  <a:latin typeface="Cambria Math" charset="0"/>
                                </a:rPr>
                                <m:t> </m:t>
                              </m:r>
                            </m:e>
                          </m:nary>
                        </m:den>
                      </m:f>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4957256" y="1696700"/>
                <a:ext cx="1195777" cy="626518"/>
              </a:xfrm>
              <a:prstGeom prst="rect">
                <a:avLst/>
              </a:prstGeom>
              <a:blipFill rotWithShape="0">
                <a:blip r:embed="rId13"/>
                <a:stretch>
                  <a:fillRect/>
                </a:stretch>
              </a:blipFill>
            </p:spPr>
            <p:txBody>
              <a:bodyPr/>
              <a:lstStyle/>
              <a:p>
                <a:r>
                  <a:rPr lang="en-US">
                    <a:noFill/>
                  </a:rPr>
                  <a:t> </a:t>
                </a:r>
              </a:p>
            </p:txBody>
          </p:sp>
        </mc:Fallback>
      </mc:AlternateContent>
      <p:sp>
        <p:nvSpPr>
          <p:cNvPr id="138" name="TextBox 137"/>
          <p:cNvSpPr txBox="1"/>
          <p:nvPr/>
        </p:nvSpPr>
        <p:spPr>
          <a:xfrm>
            <a:off x="7132894" y="2899751"/>
            <a:ext cx="4866012" cy="923330"/>
          </a:xfrm>
          <a:prstGeom prst="rect">
            <a:avLst/>
          </a:prstGeom>
          <a:noFill/>
        </p:spPr>
        <p:txBody>
          <a:bodyPr wrap="none" rtlCol="0">
            <a:spAutoFit/>
          </a:bodyPr>
          <a:lstStyle/>
          <a:p>
            <a:r>
              <a:rPr lang="en-US" dirty="0"/>
              <a:t>Training similar to logistic regression, but now</a:t>
            </a:r>
          </a:p>
          <a:p>
            <a:r>
              <a:rPr lang="en-US" dirty="0"/>
              <a:t>we have multiple classes and we need to use </a:t>
            </a:r>
          </a:p>
          <a:p>
            <a:r>
              <a:rPr lang="en-US" dirty="0"/>
              <a:t>backpropagation to help us build up the gradient  </a:t>
            </a:r>
          </a:p>
        </p:txBody>
      </p:sp>
    </p:spTree>
    <p:extLst>
      <p:ext uri="{BB962C8B-B14F-4D97-AF65-F5344CB8AC3E}">
        <p14:creationId xmlns:p14="http://schemas.microsoft.com/office/powerpoint/2010/main" val="333785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90BF-AE9A-E740-8440-0AAF602DC35D}"/>
              </a:ext>
            </a:extLst>
          </p:cNvPr>
          <p:cNvSpPr>
            <a:spLocks noGrp="1"/>
          </p:cNvSpPr>
          <p:nvPr>
            <p:ph type="title"/>
          </p:nvPr>
        </p:nvSpPr>
        <p:spPr/>
        <p:txBody>
          <a:bodyPr/>
          <a:lstStyle/>
          <a:p>
            <a:r>
              <a:rPr lang="en-US" dirty="0"/>
              <a:t>What we will cover (lessons)</a:t>
            </a:r>
          </a:p>
        </p:txBody>
      </p:sp>
      <p:sp>
        <p:nvSpPr>
          <p:cNvPr id="3" name="Content Placeholder 2">
            <a:extLst>
              <a:ext uri="{FF2B5EF4-FFF2-40B4-BE49-F238E27FC236}">
                <a16:creationId xmlns:a16="http://schemas.microsoft.com/office/drawing/2014/main" id="{CB9B2ED7-8B33-934F-8356-B2688CB324FD}"/>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What is Machine Learning (1)</a:t>
            </a:r>
          </a:p>
          <a:p>
            <a:pPr marL="514350" indent="-514350">
              <a:buFont typeface="+mj-lt"/>
              <a:buAutoNum type="arabicPeriod"/>
            </a:pPr>
            <a:r>
              <a:rPr lang="en-US" dirty="0"/>
              <a:t>Math Background (1)</a:t>
            </a:r>
          </a:p>
          <a:p>
            <a:pPr marL="514350" indent="-514350">
              <a:buFont typeface="+mj-lt"/>
              <a:buAutoNum type="arabicPeriod"/>
            </a:pPr>
            <a:r>
              <a:rPr lang="en-US" dirty="0"/>
              <a:t>Python Background (1)</a:t>
            </a:r>
          </a:p>
          <a:p>
            <a:pPr marL="514350" indent="-514350">
              <a:buFont typeface="+mj-lt"/>
              <a:buAutoNum type="arabicPeriod"/>
            </a:pPr>
            <a:r>
              <a:rPr lang="en-US" dirty="0"/>
              <a:t>Linear Regression(1)</a:t>
            </a:r>
          </a:p>
          <a:p>
            <a:pPr marL="514350" indent="-514350">
              <a:buFont typeface="+mj-lt"/>
              <a:buAutoNum type="arabicPeriod"/>
            </a:pPr>
            <a:r>
              <a:rPr lang="en-US" dirty="0" err="1"/>
              <a:t>PyTorch</a:t>
            </a:r>
            <a:r>
              <a:rPr lang="en-US" dirty="0"/>
              <a:t> (1)</a:t>
            </a:r>
          </a:p>
          <a:p>
            <a:pPr marL="514350" indent="-514350">
              <a:buFont typeface="+mj-lt"/>
              <a:buAutoNum type="arabicPeriod"/>
            </a:pPr>
            <a:r>
              <a:rPr lang="en-US" dirty="0"/>
              <a:t>Neural Networks (1)</a:t>
            </a:r>
          </a:p>
          <a:p>
            <a:pPr marL="514350" indent="-514350">
              <a:buFont typeface="+mj-lt"/>
              <a:buAutoNum type="arabicPeriod"/>
            </a:pPr>
            <a:r>
              <a:rPr lang="en-US" dirty="0">
                <a:highlight>
                  <a:srgbClr val="FFFF00"/>
                </a:highlight>
              </a:rPr>
              <a:t>Improving performance (2)</a:t>
            </a:r>
          </a:p>
          <a:p>
            <a:pPr marL="514350" indent="-514350">
              <a:buFont typeface="+mj-lt"/>
              <a:buAutoNum type="arabicPeriod"/>
            </a:pPr>
            <a:r>
              <a:rPr lang="en-US" dirty="0"/>
              <a:t>Deep Learning with </a:t>
            </a:r>
            <a:r>
              <a:rPr lang="en-US" dirty="0" err="1"/>
              <a:t>Fast.ai</a:t>
            </a:r>
            <a:r>
              <a:rPr lang="en-US" dirty="0"/>
              <a:t> (2)</a:t>
            </a:r>
          </a:p>
          <a:p>
            <a:pPr marL="514350" indent="-514350">
              <a:buFont typeface="+mj-lt"/>
              <a:buAutoNum type="arabicPeriod"/>
            </a:pPr>
            <a:r>
              <a:rPr lang="en-US" dirty="0"/>
              <a:t>Computer Vision (2)</a:t>
            </a:r>
          </a:p>
          <a:p>
            <a:pPr marL="514350" indent="-514350">
              <a:buFont typeface="+mj-lt"/>
              <a:buAutoNum type="arabicPeriod"/>
            </a:pPr>
            <a:r>
              <a:rPr lang="en-US" dirty="0"/>
              <a:t>Object Classification (2)</a:t>
            </a:r>
          </a:p>
          <a:p>
            <a:pPr marL="514350" indent="-514350">
              <a:buFont typeface="+mj-lt"/>
              <a:buAutoNum type="arabicPeriod"/>
            </a:pPr>
            <a:r>
              <a:rPr lang="en-US" dirty="0"/>
              <a:t>Object Detection(2)</a:t>
            </a:r>
          </a:p>
          <a:p>
            <a:pPr marL="514350" indent="-514350">
              <a:buFont typeface="+mj-lt"/>
              <a:buAutoNum type="arabicPeriod"/>
            </a:pPr>
            <a:r>
              <a:rPr lang="en-US" dirty="0"/>
              <a:t>Structured Data (3)</a:t>
            </a:r>
          </a:p>
          <a:p>
            <a:pPr marL="514350" indent="-514350">
              <a:buFont typeface="+mj-lt"/>
              <a:buAutoNum type="arabicPeriod"/>
            </a:pPr>
            <a:r>
              <a:rPr lang="en-US" dirty="0">
                <a:highlight>
                  <a:srgbClr val="FFFF00"/>
                </a:highlight>
              </a:rPr>
              <a:t>Generative Adversarial Networks (GAN) (3)</a:t>
            </a:r>
          </a:p>
          <a:p>
            <a:pPr marL="514350" indent="-514350">
              <a:buFont typeface="+mj-lt"/>
              <a:buAutoNum type="arabicPeriod"/>
            </a:pPr>
            <a:r>
              <a:rPr lang="en-US" dirty="0">
                <a:highlight>
                  <a:srgbClr val="FFFF00"/>
                </a:highlight>
              </a:rPr>
              <a:t>Recurrent Neural Networks (RNN) (3)</a:t>
            </a:r>
          </a:p>
          <a:p>
            <a:pPr marL="514350" indent="-514350">
              <a:buFont typeface="+mj-lt"/>
              <a:buAutoNum type="arabicPeriod"/>
            </a:pPr>
            <a:r>
              <a:rPr lang="en-US" dirty="0"/>
              <a:t>Course Review (4)</a:t>
            </a:r>
          </a:p>
          <a:p>
            <a:pPr marL="514350" indent="-514350">
              <a:buFont typeface="+mj-lt"/>
              <a:buAutoNum type="arabicPeriod"/>
            </a:pPr>
            <a:r>
              <a:rPr lang="en-US" dirty="0"/>
              <a:t>Mini project &amp; Present(4)</a:t>
            </a:r>
          </a:p>
          <a:p>
            <a:endParaRPr lang="en-US" dirty="0"/>
          </a:p>
          <a:p>
            <a:endParaRPr lang="en-US" dirty="0"/>
          </a:p>
        </p:txBody>
      </p:sp>
      <p:sp>
        <p:nvSpPr>
          <p:cNvPr id="4" name="TextBox 3">
            <a:extLst>
              <a:ext uri="{FF2B5EF4-FFF2-40B4-BE49-F238E27FC236}">
                <a16:creationId xmlns:a16="http://schemas.microsoft.com/office/drawing/2014/main" id="{B5A6CE1B-CAE4-5748-9A1B-9943842F1DC8}"/>
              </a:ext>
            </a:extLst>
          </p:cNvPr>
          <p:cNvSpPr txBox="1"/>
          <p:nvPr/>
        </p:nvSpPr>
        <p:spPr>
          <a:xfrm>
            <a:off x="6852466" y="2884277"/>
            <a:ext cx="3974030" cy="1815882"/>
          </a:xfrm>
          <a:prstGeom prst="rect">
            <a:avLst/>
          </a:prstGeom>
          <a:noFill/>
          <a:ln w="101600">
            <a:solidFill>
              <a:schemeClr val="accent1"/>
            </a:solidFill>
          </a:ln>
        </p:spPr>
        <p:txBody>
          <a:bodyPr wrap="square" rtlCol="0">
            <a:spAutoFit/>
          </a:bodyPr>
          <a:lstStyle/>
          <a:p>
            <a:r>
              <a:rPr lang="en-US" sz="2800" dirty="0"/>
              <a:t>Introduce topic (10)</a:t>
            </a:r>
          </a:p>
          <a:p>
            <a:r>
              <a:rPr lang="en-US" sz="2800" dirty="0"/>
              <a:t>Questions (5)</a:t>
            </a:r>
          </a:p>
          <a:p>
            <a:r>
              <a:rPr lang="en-US" sz="2800" dirty="0"/>
              <a:t>Exercise &amp; Break (15)</a:t>
            </a:r>
          </a:p>
          <a:p>
            <a:r>
              <a:rPr lang="en-US" sz="2800" dirty="0"/>
              <a:t>Review (10)</a:t>
            </a:r>
          </a:p>
        </p:txBody>
      </p:sp>
      <p:cxnSp>
        <p:nvCxnSpPr>
          <p:cNvPr id="6" name="Straight Connector 5">
            <a:extLst>
              <a:ext uri="{FF2B5EF4-FFF2-40B4-BE49-F238E27FC236}">
                <a16:creationId xmlns:a16="http://schemas.microsoft.com/office/drawing/2014/main" id="{178C02C2-19CF-CF4C-8D64-E7C20BEE9BB8}"/>
              </a:ext>
            </a:extLst>
          </p:cNvPr>
          <p:cNvCxnSpPr>
            <a:cxnSpLocks/>
          </p:cNvCxnSpPr>
          <p:nvPr/>
        </p:nvCxnSpPr>
        <p:spPr>
          <a:xfrm>
            <a:off x="3754582" y="1935027"/>
            <a:ext cx="3097885" cy="9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4A64D-6199-F84B-B2CA-5219D3CB3821}"/>
              </a:ext>
            </a:extLst>
          </p:cNvPr>
          <p:cNvCxnSpPr>
            <a:cxnSpLocks/>
          </p:cNvCxnSpPr>
          <p:nvPr/>
        </p:nvCxnSpPr>
        <p:spPr>
          <a:xfrm>
            <a:off x="3754582" y="1948882"/>
            <a:ext cx="3097885" cy="27512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27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Stacking Layers</a:t>
            </a:r>
          </a:p>
        </p:txBody>
      </p:sp>
      <p:sp>
        <p:nvSpPr>
          <p:cNvPr id="4" name="Oval 3"/>
          <p:cNvSpPr/>
          <p:nvPr/>
        </p:nvSpPr>
        <p:spPr>
          <a:xfrm>
            <a:off x="449644"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454164"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0312"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0313"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483562"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3562"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4261"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24261"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7053"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77053"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12308"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12308"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cxnSp>
        <p:nvCxnSpPr>
          <p:cNvPr id="18" name="Straight Arrow Connector 17"/>
          <p:cNvCxnSpPr/>
          <p:nvPr/>
        </p:nvCxnSpPr>
        <p:spPr>
          <a:xfrm flipV="1">
            <a:off x="11080362" y="2651784"/>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1473344" y="24305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453465" y="249184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453465" y="2491846"/>
                <a:ext cx="440568" cy="286040"/>
              </a:xfrm>
              <a:prstGeom prst="rect">
                <a:avLst/>
              </a:prstGeom>
              <a:blipFill rotWithShape="0">
                <a:blip r:embed="rId7"/>
                <a:stretch>
                  <a:fillRect t="-21277" r="-44444" b="-19149"/>
                </a:stretch>
              </a:blipFill>
            </p:spPr>
            <p:txBody>
              <a:bodyPr/>
              <a:lstStyle/>
              <a:p>
                <a:r>
                  <a:rPr lang="en-US">
                    <a:noFill/>
                  </a:rPr>
                  <a:t> </a:t>
                </a:r>
              </a:p>
            </p:txBody>
          </p:sp>
        </mc:Fallback>
      </mc:AlternateContent>
      <p:cxnSp>
        <p:nvCxnSpPr>
          <p:cNvPr id="27" name="Straight Arrow Connector 26"/>
          <p:cNvCxnSpPr/>
          <p:nvPr/>
        </p:nvCxnSpPr>
        <p:spPr>
          <a:xfrm>
            <a:off x="11107043" y="387204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25587" y="36525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505708" y="371381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505708" y="3713816"/>
                <a:ext cx="440568" cy="286040"/>
              </a:xfrm>
              <a:prstGeom prst="rect">
                <a:avLst/>
              </a:prstGeom>
              <a:blipFill rotWithShape="0">
                <a:blip r:embed="rId8"/>
                <a:stretch>
                  <a:fillRect t="-19149" r="-43836" b="-21277"/>
                </a:stretch>
              </a:blipFill>
            </p:spPr>
            <p:txBody>
              <a:bodyPr/>
              <a:lstStyle/>
              <a:p>
                <a:r>
                  <a:rPr lang="en-US">
                    <a:noFill/>
                  </a:rPr>
                  <a:t> </a:t>
                </a:r>
              </a:p>
            </p:txBody>
          </p:sp>
        </mc:Fallback>
      </mc:AlternateContent>
      <p:cxnSp>
        <p:nvCxnSpPr>
          <p:cNvPr id="36" name="Straight Arrow Connector 35"/>
          <p:cNvCxnSpPr/>
          <p:nvPr/>
        </p:nvCxnSpPr>
        <p:spPr>
          <a:xfrm>
            <a:off x="11184145" y="5134511"/>
            <a:ext cx="391545"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555811" y="48987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55811" y="494646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55811" y="4946460"/>
                <a:ext cx="440568" cy="286040"/>
              </a:xfrm>
              <a:prstGeom prst="rect">
                <a:avLst/>
              </a:prstGeom>
              <a:blipFill rotWithShape="0">
                <a:blip r:embed="rId9"/>
                <a:stretch>
                  <a:fillRect t="-19149" r="-44444" b="-21277"/>
                </a:stretch>
              </a:blipFill>
            </p:spPr>
            <p:txBody>
              <a:bodyPr/>
              <a:lstStyle/>
              <a:p>
                <a:r>
                  <a:rPr lang="en-US">
                    <a:noFill/>
                  </a:rPr>
                  <a:t> </a:t>
                </a:r>
              </a:p>
            </p:txBody>
          </p:sp>
        </mc:Fallback>
      </mc:AlternateContent>
      <p:sp>
        <p:nvSpPr>
          <p:cNvPr id="51" name="Frame 50"/>
          <p:cNvSpPr/>
          <p:nvPr/>
        </p:nvSpPr>
        <p:spPr>
          <a:xfrm>
            <a:off x="10367450" y="2252955"/>
            <a:ext cx="670119" cy="330290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Rectangle 120"/>
          <p:cNvSpPr/>
          <p:nvPr/>
        </p:nvSpPr>
        <p:spPr>
          <a:xfrm>
            <a:off x="1421472"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2" name="Frame 121"/>
          <p:cNvSpPr/>
          <p:nvPr/>
        </p:nvSpPr>
        <p:spPr>
          <a:xfrm>
            <a:off x="1421472"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3551089" y="3458411"/>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4" name="Frame 123"/>
          <p:cNvSpPr/>
          <p:nvPr/>
        </p:nvSpPr>
        <p:spPr>
          <a:xfrm>
            <a:off x="3551089" y="3588766"/>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5631720"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6" name="Frame 125"/>
          <p:cNvSpPr/>
          <p:nvPr/>
        </p:nvSpPr>
        <p:spPr>
          <a:xfrm>
            <a:off x="5631720"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p:cNvSpPr/>
          <p:nvPr/>
        </p:nvSpPr>
        <p:spPr>
          <a:xfrm>
            <a:off x="7454636"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8" name="Frame 127"/>
          <p:cNvSpPr/>
          <p:nvPr/>
        </p:nvSpPr>
        <p:spPr>
          <a:xfrm>
            <a:off x="7454636"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Rectangle 128"/>
          <p:cNvSpPr/>
          <p:nvPr/>
        </p:nvSpPr>
        <p:spPr>
          <a:xfrm>
            <a:off x="9478618"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30" name="Frame 129"/>
          <p:cNvSpPr/>
          <p:nvPr/>
        </p:nvSpPr>
        <p:spPr>
          <a:xfrm>
            <a:off x="9478618"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726649"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798644"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798644"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sp>
        <p:nvSpPr>
          <p:cNvPr id="133" name="Oval 132"/>
          <p:cNvSpPr/>
          <p:nvPr/>
        </p:nvSpPr>
        <p:spPr>
          <a:xfrm>
            <a:off x="4764213" y="21612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836208" y="224083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836208" y="2240839"/>
                <a:ext cx="315035" cy="276999"/>
              </a:xfrm>
              <a:prstGeom prst="rect">
                <a:avLst/>
              </a:prstGeom>
              <a:blipFill rotWithShape="0">
                <a:blip r:embed="rId10"/>
                <a:stretch>
                  <a:fillRect b="-6667"/>
                </a:stretch>
              </a:blipFill>
            </p:spPr>
            <p:txBody>
              <a:bodyPr/>
              <a:lstStyle/>
              <a:p>
                <a:r>
                  <a:rPr lang="en-US">
                    <a:noFill/>
                  </a:rPr>
                  <a:t> </a:t>
                </a:r>
              </a:p>
            </p:txBody>
          </p:sp>
        </mc:Fallback>
      </mc:AlternateContent>
      <p:sp>
        <p:nvSpPr>
          <p:cNvPr id="135" name="Oval 134"/>
          <p:cNvSpPr/>
          <p:nvPr/>
        </p:nvSpPr>
        <p:spPr>
          <a:xfrm>
            <a:off x="6881714" y="215494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953709" y="223449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953709" y="2234493"/>
                <a:ext cx="315035" cy="276999"/>
              </a:xfrm>
              <a:prstGeom prst="rect">
                <a:avLst/>
              </a:prstGeom>
              <a:blipFill rotWithShape="0">
                <a:blip r:embed="rId11"/>
                <a:stretch>
                  <a:fillRect b="-6667"/>
                </a:stretch>
              </a:blipFill>
            </p:spPr>
            <p:txBody>
              <a:bodyPr/>
              <a:lstStyle/>
              <a:p>
                <a:r>
                  <a:rPr lang="en-US">
                    <a:noFill/>
                  </a:rPr>
                  <a:t> </a:t>
                </a:r>
              </a:p>
            </p:txBody>
          </p:sp>
        </mc:Fallback>
      </mc:AlternateContent>
      <p:sp>
        <p:nvSpPr>
          <p:cNvPr id="137" name="Oval 136"/>
          <p:cNvSpPr/>
          <p:nvPr/>
        </p:nvSpPr>
        <p:spPr>
          <a:xfrm>
            <a:off x="8635530" y="223076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07525" y="231031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07525" y="2310316"/>
                <a:ext cx="315035" cy="276999"/>
              </a:xfrm>
              <a:prstGeom prst="rect">
                <a:avLst/>
              </a:prstGeom>
              <a:blipFill rotWithShape="0">
                <a:blip r:embed="rId10"/>
                <a:stretch>
                  <a:fillRect b="-6667"/>
                </a:stretch>
              </a:blipFill>
            </p:spPr>
            <p:txBody>
              <a:bodyPr/>
              <a:lstStyle/>
              <a:p>
                <a:r>
                  <a:rPr lang="en-US">
                    <a:noFill/>
                  </a:rPr>
                  <a:t> </a:t>
                </a:r>
              </a:p>
            </p:txBody>
          </p:sp>
        </mc:Fallback>
      </mc:AlternateContent>
      <p:pic>
        <p:nvPicPr>
          <p:cNvPr id="139" name="Picture 1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cxnSp>
        <p:nvCxnSpPr>
          <p:cNvPr id="141" name="Straight Arrow Connector 140"/>
          <p:cNvCxnSpPr/>
          <p:nvPr/>
        </p:nvCxnSpPr>
        <p:spPr>
          <a:xfrm flipH="1" flipV="1">
            <a:off x="5503928" y="5493570"/>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39271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48511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485117" y="4127977"/>
                <a:ext cx="144270" cy="184666"/>
              </a:xfrm>
              <a:prstGeom prst="rect">
                <a:avLst/>
              </a:prstGeom>
              <a:blipFill rotWithShape="0">
                <a:blip r:embed="rId13"/>
                <a:stretch>
                  <a:fillRect l="-39130" r="-43478" b="-36667"/>
                </a:stretch>
              </a:blipFill>
            </p:spPr>
            <p:txBody>
              <a:bodyPr/>
              <a:lstStyle/>
              <a:p>
                <a:r>
                  <a:rPr lang="en-US">
                    <a:noFill/>
                  </a:rPr>
                  <a:t> </a:t>
                </a:r>
              </a:p>
            </p:txBody>
          </p:sp>
        </mc:Fallback>
      </mc:AlternateContent>
      <p:grpSp>
        <p:nvGrpSpPr>
          <p:cNvPr id="149" name="Group 148"/>
          <p:cNvGrpSpPr/>
          <p:nvPr/>
        </p:nvGrpSpPr>
        <p:grpSpPr>
          <a:xfrm>
            <a:off x="2773295" y="4086948"/>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36289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72705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38853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48094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480941" y="3198159"/>
                <a:ext cx="144270" cy="184666"/>
              </a:xfrm>
              <a:prstGeom prst="rect">
                <a:avLst/>
              </a:prstGeom>
              <a:blipFill rotWithShape="0">
                <a:blip r:embed="rId14"/>
                <a:stretch>
                  <a:fillRect l="-37500" t="-3333" r="-37500" b="-36667"/>
                </a:stretch>
              </a:blipFill>
            </p:spPr>
            <p:txBody>
              <a:bodyPr/>
              <a:lstStyle/>
              <a:p>
                <a:r>
                  <a:rPr lang="en-US">
                    <a:noFill/>
                  </a:rPr>
                  <a:t> </a:t>
                </a:r>
              </a:p>
            </p:txBody>
          </p:sp>
        </mc:Fallback>
      </mc:AlternateContent>
      <p:grpSp>
        <p:nvGrpSpPr>
          <p:cNvPr id="158" name="Group 157"/>
          <p:cNvGrpSpPr/>
          <p:nvPr/>
        </p:nvGrpSpPr>
        <p:grpSpPr>
          <a:xfrm>
            <a:off x="2769119" y="3157130"/>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35871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72288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38391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47632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47632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65" name="Group 164"/>
          <p:cNvGrpSpPr/>
          <p:nvPr/>
        </p:nvGrpSpPr>
        <p:grpSpPr>
          <a:xfrm>
            <a:off x="2764501" y="5021716"/>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35410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71826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56172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65412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654127" y="4127977"/>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172" name="Group 171"/>
          <p:cNvGrpSpPr/>
          <p:nvPr/>
        </p:nvGrpSpPr>
        <p:grpSpPr>
          <a:xfrm>
            <a:off x="4942305" y="4086948"/>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53190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89606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55754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64995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649951" y="3198159"/>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179" name="Group 178"/>
          <p:cNvGrpSpPr/>
          <p:nvPr/>
        </p:nvGrpSpPr>
        <p:grpSpPr>
          <a:xfrm>
            <a:off x="4938129" y="3157130"/>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52772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89189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55292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64533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64533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86" name="Group 185"/>
          <p:cNvGrpSpPr/>
          <p:nvPr/>
        </p:nvGrpSpPr>
        <p:grpSpPr>
          <a:xfrm>
            <a:off x="4933511" y="5021716"/>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52311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88727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480480" y="40383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572887" y="40924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572887" y="4092486"/>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14" name="Group 213"/>
          <p:cNvGrpSpPr/>
          <p:nvPr/>
        </p:nvGrpSpPr>
        <p:grpSpPr>
          <a:xfrm>
            <a:off x="6861065" y="4051457"/>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450664" y="379233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814826" y="3790089"/>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476304" y="310852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568711" y="316266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568711" y="3162668"/>
                <a:ext cx="144270" cy="184666"/>
              </a:xfrm>
              <a:prstGeom prst="rect">
                <a:avLst/>
              </a:prstGeom>
              <a:blipFill rotWithShape="0">
                <a:blip r:embed="rId17"/>
                <a:stretch>
                  <a:fillRect l="-39130" r="-43478" b="-36667"/>
                </a:stretch>
              </a:blipFill>
            </p:spPr>
            <p:txBody>
              <a:bodyPr/>
              <a:lstStyle/>
              <a:p>
                <a:r>
                  <a:rPr lang="en-US">
                    <a:noFill/>
                  </a:rPr>
                  <a:t> </a:t>
                </a:r>
              </a:p>
            </p:txBody>
          </p:sp>
        </mc:Fallback>
      </mc:AlternateContent>
      <p:grpSp>
        <p:nvGrpSpPr>
          <p:cNvPr id="221" name="Group 220"/>
          <p:cNvGrpSpPr/>
          <p:nvPr/>
        </p:nvGrpSpPr>
        <p:grpSpPr>
          <a:xfrm>
            <a:off x="6856889" y="3121639"/>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446488" y="286251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810650" y="286027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471686" y="4973107"/>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564093" y="5027254"/>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564093" y="5027254"/>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228" name="Group 227"/>
          <p:cNvGrpSpPr/>
          <p:nvPr/>
        </p:nvGrpSpPr>
        <p:grpSpPr>
          <a:xfrm>
            <a:off x="6852271" y="4986225"/>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441870" y="4727099"/>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806032" y="4724857"/>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392520" y="407158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484927" y="412573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484927" y="4125735"/>
                <a:ext cx="144270" cy="184666"/>
              </a:xfrm>
              <a:prstGeom prst="rect">
                <a:avLst/>
              </a:prstGeom>
              <a:blipFill rotWithShape="0">
                <a:blip r:embed="rId17"/>
                <a:stretch>
                  <a:fillRect l="-37500" r="-37500" b="-36667"/>
                </a:stretch>
              </a:blipFill>
            </p:spPr>
            <p:txBody>
              <a:bodyPr/>
              <a:lstStyle/>
              <a:p>
                <a:r>
                  <a:rPr lang="en-US">
                    <a:noFill/>
                  </a:rPr>
                  <a:t> </a:t>
                </a:r>
              </a:p>
            </p:txBody>
          </p:sp>
        </mc:Fallback>
      </mc:AlternateContent>
      <p:grpSp>
        <p:nvGrpSpPr>
          <p:cNvPr id="235" name="Group 234"/>
          <p:cNvGrpSpPr/>
          <p:nvPr/>
        </p:nvGrpSpPr>
        <p:grpSpPr>
          <a:xfrm>
            <a:off x="8773105" y="4084706"/>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362704" y="382558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726866" y="382333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388344" y="31417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480751" y="31959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480751" y="3195917"/>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42" name="Group 241"/>
          <p:cNvGrpSpPr/>
          <p:nvPr/>
        </p:nvGrpSpPr>
        <p:grpSpPr>
          <a:xfrm>
            <a:off x="8768929" y="3154888"/>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358528" y="28957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722690" y="28935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383726" y="500635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476133" y="506050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476133" y="5060503"/>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249" name="Group 248"/>
          <p:cNvGrpSpPr/>
          <p:nvPr/>
        </p:nvGrpSpPr>
        <p:grpSpPr>
          <a:xfrm>
            <a:off x="8764311" y="5019474"/>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353910" y="476034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718072" y="4758106"/>
            <a:ext cx="2638" cy="746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377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Fully Connected Network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8021" y="2229644"/>
            <a:ext cx="7891536" cy="3931676"/>
          </a:xfrm>
        </p:spPr>
      </p:pic>
    </p:spTree>
    <p:extLst>
      <p:ext uri="{BB962C8B-B14F-4D97-AF65-F5344CB8AC3E}">
        <p14:creationId xmlns:p14="http://schemas.microsoft.com/office/powerpoint/2010/main" val="208284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 MNIST Example</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146352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681298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4085849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Lesson 6 - Training</a:t>
            </a:r>
          </a:p>
        </p:txBody>
      </p:sp>
      <p:sp>
        <p:nvSpPr>
          <p:cNvPr id="4" name="Oval 3">
            <a:extLst>
              <a:ext uri="{FF2B5EF4-FFF2-40B4-BE49-F238E27FC236}">
                <a16:creationId xmlns:a16="http://schemas.microsoft.com/office/drawing/2014/main" id="{6376077A-AA45-6740-A5F4-61A4CF665F37}"/>
              </a:ext>
            </a:extLst>
          </p:cNvPr>
          <p:cNvSpPr/>
          <p:nvPr/>
        </p:nvSpPr>
        <p:spPr>
          <a:xfrm>
            <a:off x="1273674" y="277519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E245DED-79F1-AC44-B74E-BAFA6D5077E3}"/>
              </a:ext>
            </a:extLst>
          </p:cNvPr>
          <p:cNvSpPr/>
          <p:nvPr/>
        </p:nvSpPr>
        <p:spPr>
          <a:xfrm rot="21412212">
            <a:off x="1277458" y="3348586"/>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237969-93EE-7A45-AB3F-EE160A6ECC30}"/>
              </a:ext>
            </a:extLst>
          </p:cNvPr>
          <p:cNvSpPr/>
          <p:nvPr/>
        </p:nvSpPr>
        <p:spPr>
          <a:xfrm>
            <a:off x="1265863"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8EE667-BD06-EF4F-BD92-E1DAAB0D2A71}"/>
                  </a:ext>
                </a:extLst>
              </p:cNvPr>
              <p:cNvSpPr txBox="1"/>
              <p:nvPr/>
            </p:nvSpPr>
            <p:spPr>
              <a:xfrm>
                <a:off x="1302068" y="2819234"/>
                <a:ext cx="34733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7C8EE667-BD06-EF4F-BD92-E1DAAB0D2A71}"/>
                  </a:ext>
                </a:extLst>
              </p:cNvPr>
              <p:cNvSpPr txBox="1">
                <a:spLocks noRot="1" noChangeAspect="1" noMove="1" noResize="1" noEditPoints="1" noAdjustHandles="1" noChangeArrowheads="1" noChangeShapeType="1" noTextEdit="1"/>
              </p:cNvSpPr>
              <p:nvPr/>
            </p:nvSpPr>
            <p:spPr>
              <a:xfrm>
                <a:off x="1302068" y="2819234"/>
                <a:ext cx="347339" cy="232484"/>
              </a:xfrm>
              <a:prstGeom prst="rect">
                <a:avLst/>
              </a:prstGeom>
              <a:blipFill>
                <a:blip r:embed="rId3"/>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255496-3A02-C940-B256-A59DFD20CF2F}"/>
                  </a:ext>
                </a:extLst>
              </p:cNvPr>
              <p:cNvSpPr txBox="1"/>
              <p:nvPr/>
            </p:nvSpPr>
            <p:spPr>
              <a:xfrm>
                <a:off x="1252426" y="3395398"/>
                <a:ext cx="402866"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9B255496-3A02-C940-B256-A59DFD20CF2F}"/>
                  </a:ext>
                </a:extLst>
              </p:cNvPr>
              <p:cNvSpPr txBox="1">
                <a:spLocks noRot="1" noChangeAspect="1" noMove="1" noResize="1" noEditPoints="1" noAdjustHandles="1" noChangeArrowheads="1" noChangeShapeType="1" noTextEdit="1"/>
              </p:cNvSpPr>
              <p:nvPr/>
            </p:nvSpPr>
            <p:spPr>
              <a:xfrm>
                <a:off x="1252426" y="3395398"/>
                <a:ext cx="402866" cy="232484"/>
              </a:xfrm>
              <a:prstGeom prst="rect">
                <a:avLst/>
              </a:prstGeom>
              <a:blipFill>
                <a:blip r:embed="rId4"/>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2F0B02-CBDE-0B47-99E3-4326EFCA0AE4}"/>
                  </a:ext>
                </a:extLst>
              </p:cNvPr>
              <p:cNvSpPr txBox="1"/>
              <p:nvPr/>
            </p:nvSpPr>
            <p:spPr>
              <a:xfrm>
                <a:off x="1326131"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1" name="TextBox 10">
                <a:extLst>
                  <a:ext uri="{FF2B5EF4-FFF2-40B4-BE49-F238E27FC236}">
                    <a16:creationId xmlns:a16="http://schemas.microsoft.com/office/drawing/2014/main" id="{CA2F0B02-CBDE-0B47-99E3-4326EFCA0AE4}"/>
                  </a:ext>
                </a:extLst>
              </p:cNvPr>
              <p:cNvSpPr txBox="1">
                <a:spLocks noRot="1" noChangeAspect="1" noMove="1" noResize="1" noEditPoints="1" noAdjustHandles="1" noChangeArrowheads="1" noChangeShapeType="1" noTextEdit="1"/>
              </p:cNvSpPr>
              <p:nvPr/>
            </p:nvSpPr>
            <p:spPr>
              <a:xfrm>
                <a:off x="1326131" y="2186118"/>
                <a:ext cx="263719" cy="232484"/>
              </a:xfrm>
              <a:prstGeom prst="rect">
                <a:avLst/>
              </a:prstGeom>
              <a:blipFill>
                <a:blip r:embed="rId5"/>
                <a:stretch>
                  <a:fillRect r="-4545" b="-2631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34006D7-5779-464F-A496-6A6EFD377CF6}"/>
              </a:ext>
            </a:extLst>
          </p:cNvPr>
          <p:cNvCxnSpPr/>
          <p:nvPr/>
        </p:nvCxnSpPr>
        <p:spPr>
          <a:xfrm flipV="1">
            <a:off x="10172766" y="2532184"/>
            <a:ext cx="328970" cy="17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3C7DCD1-9855-AF4E-AABF-9438CFF22E60}"/>
              </a:ext>
            </a:extLst>
          </p:cNvPr>
          <p:cNvSpPr/>
          <p:nvPr/>
        </p:nvSpPr>
        <p:spPr>
          <a:xfrm>
            <a:off x="10501736" y="234650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E61086-4E5E-5F4D-8A17-BC9957A01CA7}"/>
                  </a:ext>
                </a:extLst>
              </p:cNvPr>
              <p:cNvSpPr txBox="1"/>
              <p:nvPr/>
            </p:nvSpPr>
            <p:spPr>
              <a:xfrm>
                <a:off x="10485095" y="2397949"/>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 name="TextBox 13">
                <a:extLst>
                  <a:ext uri="{FF2B5EF4-FFF2-40B4-BE49-F238E27FC236}">
                    <a16:creationId xmlns:a16="http://schemas.microsoft.com/office/drawing/2014/main" id="{59E61086-4E5E-5F4D-8A17-BC9957A01CA7}"/>
                  </a:ext>
                </a:extLst>
              </p:cNvPr>
              <p:cNvSpPr txBox="1">
                <a:spLocks noRot="1" noChangeAspect="1" noMove="1" noResize="1" noEditPoints="1" noAdjustHandles="1" noChangeArrowheads="1" noChangeShapeType="1" noTextEdit="1"/>
              </p:cNvSpPr>
              <p:nvPr/>
            </p:nvSpPr>
            <p:spPr>
              <a:xfrm>
                <a:off x="10485095" y="2397949"/>
                <a:ext cx="368804" cy="240072"/>
              </a:xfrm>
              <a:prstGeom prst="rect">
                <a:avLst/>
              </a:prstGeom>
              <a:blipFill>
                <a:blip r:embed="rId6"/>
                <a:stretch>
                  <a:fillRect l="-3333" t="-15000" b="-4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433B2E1-75E4-9B46-A57D-85F26026F86C}"/>
              </a:ext>
            </a:extLst>
          </p:cNvPr>
          <p:cNvCxnSpPr/>
          <p:nvPr/>
        </p:nvCxnSpPr>
        <p:spPr>
          <a:xfrm>
            <a:off x="10195101" y="3144809"/>
            <a:ext cx="350368"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9F5E138-4F88-0147-9F3A-D42607511234}"/>
              </a:ext>
            </a:extLst>
          </p:cNvPr>
          <p:cNvSpPr/>
          <p:nvPr/>
        </p:nvSpPr>
        <p:spPr>
          <a:xfrm>
            <a:off x="10545469" y="2960571"/>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20B27-59A8-DA42-828B-5A3DDDB60FE9}"/>
                  </a:ext>
                </a:extLst>
              </p:cNvPr>
              <p:cNvSpPr txBox="1"/>
              <p:nvPr/>
            </p:nvSpPr>
            <p:spPr>
              <a:xfrm>
                <a:off x="10528828" y="3012011"/>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7" name="TextBox 16">
                <a:extLst>
                  <a:ext uri="{FF2B5EF4-FFF2-40B4-BE49-F238E27FC236}">
                    <a16:creationId xmlns:a16="http://schemas.microsoft.com/office/drawing/2014/main" id="{AF020B27-59A8-DA42-828B-5A3DDDB60FE9}"/>
                  </a:ext>
                </a:extLst>
              </p:cNvPr>
              <p:cNvSpPr txBox="1">
                <a:spLocks noRot="1" noChangeAspect="1" noMove="1" noResize="1" noEditPoints="1" noAdjustHandles="1" noChangeArrowheads="1" noChangeShapeType="1" noTextEdit="1"/>
              </p:cNvSpPr>
              <p:nvPr/>
            </p:nvSpPr>
            <p:spPr>
              <a:xfrm>
                <a:off x="10528828" y="3012011"/>
                <a:ext cx="368804" cy="240072"/>
              </a:xfrm>
              <a:prstGeom prst="rect">
                <a:avLst/>
              </a:prstGeom>
              <a:blipFill>
                <a:blip r:embed="rId7"/>
                <a:stretch>
                  <a:fillRect t="-15000" b="-4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157C6D4-D541-CA44-8917-B0C1F35C66D7}"/>
              </a:ext>
            </a:extLst>
          </p:cNvPr>
          <p:cNvCxnSpPr/>
          <p:nvPr/>
        </p:nvCxnSpPr>
        <p:spPr>
          <a:xfrm>
            <a:off x="10259644" y="4615928"/>
            <a:ext cx="327767"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6BAB2B8-0211-CF49-BD42-6F70629019C4}"/>
              </a:ext>
            </a:extLst>
          </p:cNvPr>
          <p:cNvSpPr/>
          <p:nvPr/>
        </p:nvSpPr>
        <p:spPr>
          <a:xfrm>
            <a:off x="10570770" y="4418058"/>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E94BF9-2C5C-AD47-A719-E501A5CE36CD}"/>
                  </a:ext>
                </a:extLst>
              </p:cNvPr>
              <p:cNvSpPr txBox="1"/>
              <p:nvPr/>
            </p:nvSpPr>
            <p:spPr>
              <a:xfrm>
                <a:off x="10570770" y="4458098"/>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20" name="TextBox 19">
                <a:extLst>
                  <a:ext uri="{FF2B5EF4-FFF2-40B4-BE49-F238E27FC236}">
                    <a16:creationId xmlns:a16="http://schemas.microsoft.com/office/drawing/2014/main" id="{A8E94BF9-2C5C-AD47-A719-E501A5CE36CD}"/>
                  </a:ext>
                </a:extLst>
              </p:cNvPr>
              <p:cNvSpPr txBox="1">
                <a:spLocks noRot="1" noChangeAspect="1" noMove="1" noResize="1" noEditPoints="1" noAdjustHandles="1" noChangeArrowheads="1" noChangeShapeType="1" noTextEdit="1"/>
              </p:cNvSpPr>
              <p:nvPr/>
            </p:nvSpPr>
            <p:spPr>
              <a:xfrm>
                <a:off x="10570770" y="4458098"/>
                <a:ext cx="368804" cy="240072"/>
              </a:xfrm>
              <a:prstGeom prst="rect">
                <a:avLst/>
              </a:prstGeom>
              <a:blipFill>
                <a:blip r:embed="rId8"/>
                <a:stretch>
                  <a:fillRect l="-13333" t="-10000" r="-6667" b="-40000"/>
                </a:stretch>
              </a:blipFill>
            </p:spPr>
            <p:txBody>
              <a:bodyPr/>
              <a:lstStyle/>
              <a:p>
                <a:r>
                  <a:rPr lang="en-US">
                    <a:noFill/>
                  </a:rPr>
                  <a:t> </a:t>
                </a:r>
              </a:p>
            </p:txBody>
          </p:sp>
        </mc:Fallback>
      </mc:AlternateContent>
      <p:sp>
        <p:nvSpPr>
          <p:cNvPr id="21" name="Frame 20">
            <a:extLst>
              <a:ext uri="{FF2B5EF4-FFF2-40B4-BE49-F238E27FC236}">
                <a16:creationId xmlns:a16="http://schemas.microsoft.com/office/drawing/2014/main" id="{9BCBC5BA-72A6-8B44-BA97-2CAEA61336B4}"/>
              </a:ext>
            </a:extLst>
          </p:cNvPr>
          <p:cNvSpPr/>
          <p:nvPr/>
        </p:nvSpPr>
        <p:spPr>
          <a:xfrm>
            <a:off x="9575980" y="2197448"/>
            <a:ext cx="560964" cy="27721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CF82F3C-5CEA-DE47-9743-9E155EEC7326}"/>
              </a:ext>
            </a:extLst>
          </p:cNvPr>
          <p:cNvSpPr/>
          <p:nvPr/>
        </p:nvSpPr>
        <p:spPr>
          <a:xfrm>
            <a:off x="2087202"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3" name="Frame 22">
            <a:extLst>
              <a:ext uri="{FF2B5EF4-FFF2-40B4-BE49-F238E27FC236}">
                <a16:creationId xmlns:a16="http://schemas.microsoft.com/office/drawing/2014/main" id="{2B23B1B7-6C23-0C44-AC11-C6BEE72AA90F}"/>
              </a:ext>
            </a:extLst>
          </p:cNvPr>
          <p:cNvSpPr/>
          <p:nvPr/>
        </p:nvSpPr>
        <p:spPr>
          <a:xfrm>
            <a:off x="2087202"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20E89BAB-790A-B542-A847-A5DEA5609C74}"/>
              </a:ext>
            </a:extLst>
          </p:cNvPr>
          <p:cNvSpPr/>
          <p:nvPr/>
        </p:nvSpPr>
        <p:spPr>
          <a:xfrm>
            <a:off x="3869928" y="3209183"/>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5" name="Frame 24">
            <a:extLst>
              <a:ext uri="{FF2B5EF4-FFF2-40B4-BE49-F238E27FC236}">
                <a16:creationId xmlns:a16="http://schemas.microsoft.com/office/drawing/2014/main" id="{101A9A78-BFF4-3A4D-9596-61A4CCD74BC0}"/>
              </a:ext>
            </a:extLst>
          </p:cNvPr>
          <p:cNvSpPr/>
          <p:nvPr/>
        </p:nvSpPr>
        <p:spPr>
          <a:xfrm>
            <a:off x="3869928" y="3318590"/>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C3E7B871-313F-AE41-8E00-F3F96F30BB9B}"/>
              </a:ext>
            </a:extLst>
          </p:cNvPr>
          <p:cNvSpPr/>
          <p:nvPr/>
        </p:nvSpPr>
        <p:spPr>
          <a:xfrm>
            <a:off x="561164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7" name="Frame 26">
            <a:extLst>
              <a:ext uri="{FF2B5EF4-FFF2-40B4-BE49-F238E27FC236}">
                <a16:creationId xmlns:a16="http://schemas.microsoft.com/office/drawing/2014/main" id="{4C1AF395-EE74-1146-80D8-8E296BE81BE0}"/>
              </a:ext>
            </a:extLst>
          </p:cNvPr>
          <p:cNvSpPr/>
          <p:nvPr/>
        </p:nvSpPr>
        <p:spPr>
          <a:xfrm>
            <a:off x="561164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484AF20-CA3E-B94C-952D-7AB897E30947}"/>
              </a:ext>
            </a:extLst>
          </p:cNvPr>
          <p:cNvSpPr/>
          <p:nvPr/>
        </p:nvSpPr>
        <p:spPr>
          <a:xfrm>
            <a:off x="7137631"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9" name="Frame 28">
            <a:extLst>
              <a:ext uri="{FF2B5EF4-FFF2-40B4-BE49-F238E27FC236}">
                <a16:creationId xmlns:a16="http://schemas.microsoft.com/office/drawing/2014/main" id="{89652A2D-25AE-4E49-9A94-617B41703E06}"/>
              </a:ext>
            </a:extLst>
          </p:cNvPr>
          <p:cNvSpPr/>
          <p:nvPr/>
        </p:nvSpPr>
        <p:spPr>
          <a:xfrm>
            <a:off x="7137631"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0426444-D80A-B345-9EDD-B3D9FB02631A}"/>
              </a:ext>
            </a:extLst>
          </p:cNvPr>
          <p:cNvSpPr/>
          <p:nvPr/>
        </p:nvSpPr>
        <p:spPr>
          <a:xfrm>
            <a:off x="883192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31" name="Frame 30">
            <a:extLst>
              <a:ext uri="{FF2B5EF4-FFF2-40B4-BE49-F238E27FC236}">
                <a16:creationId xmlns:a16="http://schemas.microsoft.com/office/drawing/2014/main" id="{58CC1F96-99B1-F542-AD3C-2DC42A433D25}"/>
              </a:ext>
            </a:extLst>
          </p:cNvPr>
          <p:cNvSpPr/>
          <p:nvPr/>
        </p:nvSpPr>
        <p:spPr>
          <a:xfrm>
            <a:off x="883192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949EB3B5-CA21-7E4B-A1D2-B7DCDC40B00D}"/>
              </a:ext>
            </a:extLst>
          </p:cNvPr>
          <p:cNvSpPr/>
          <p:nvPr/>
        </p:nvSpPr>
        <p:spPr>
          <a:xfrm>
            <a:off x="3179780"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75AE22-80DE-C048-BB84-FB622920C2FD}"/>
                  </a:ext>
                </a:extLst>
              </p:cNvPr>
              <p:cNvSpPr txBox="1"/>
              <p:nvPr/>
            </p:nvSpPr>
            <p:spPr>
              <a:xfrm>
                <a:off x="3240048"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3" name="TextBox 32">
                <a:extLst>
                  <a:ext uri="{FF2B5EF4-FFF2-40B4-BE49-F238E27FC236}">
                    <a16:creationId xmlns:a16="http://schemas.microsoft.com/office/drawing/2014/main" id="{E475AE22-80DE-C048-BB84-FB622920C2FD}"/>
                  </a:ext>
                </a:extLst>
              </p:cNvPr>
              <p:cNvSpPr txBox="1">
                <a:spLocks noRot="1" noChangeAspect="1" noMove="1" noResize="1" noEditPoints="1" noAdjustHandles="1" noChangeArrowheads="1" noChangeShapeType="1" noTextEdit="1"/>
              </p:cNvSpPr>
              <p:nvPr/>
            </p:nvSpPr>
            <p:spPr>
              <a:xfrm>
                <a:off x="3240048" y="2186118"/>
                <a:ext cx="263719" cy="232484"/>
              </a:xfrm>
              <a:prstGeom prst="rect">
                <a:avLst/>
              </a:prstGeom>
              <a:blipFill>
                <a:blip r:embed="rId9"/>
                <a:stretch>
                  <a:fillRect b="-26316"/>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1162ADD-D26C-014B-80FF-257AA8E2AD4D}"/>
              </a:ext>
            </a:extLst>
          </p:cNvPr>
          <p:cNvSpPr/>
          <p:nvPr/>
        </p:nvSpPr>
        <p:spPr>
          <a:xfrm>
            <a:off x="4885448" y="2120515"/>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483E6A-AC25-6C47-AC36-E087A014F304}"/>
                  </a:ext>
                </a:extLst>
              </p:cNvPr>
              <p:cNvSpPr txBox="1"/>
              <p:nvPr/>
            </p:nvSpPr>
            <p:spPr>
              <a:xfrm>
                <a:off x="4945716" y="2187280"/>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5" name="TextBox 34">
                <a:extLst>
                  <a:ext uri="{FF2B5EF4-FFF2-40B4-BE49-F238E27FC236}">
                    <a16:creationId xmlns:a16="http://schemas.microsoft.com/office/drawing/2014/main" id="{FA483E6A-AC25-6C47-AC36-E087A014F304}"/>
                  </a:ext>
                </a:extLst>
              </p:cNvPr>
              <p:cNvSpPr txBox="1">
                <a:spLocks noRot="1" noChangeAspect="1" noMove="1" noResize="1" noEditPoints="1" noAdjustHandles="1" noChangeArrowheads="1" noChangeShapeType="1" noTextEdit="1"/>
              </p:cNvSpPr>
              <p:nvPr/>
            </p:nvSpPr>
            <p:spPr>
              <a:xfrm>
                <a:off x="4945716" y="2187280"/>
                <a:ext cx="263719" cy="232484"/>
              </a:xfrm>
              <a:prstGeom prst="rect">
                <a:avLst/>
              </a:prstGeom>
              <a:blipFill>
                <a:blip r:embed="rId10"/>
                <a:stretch>
                  <a:fillRect b="-20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8A2FDA13-FDC5-0047-9A37-B0F1D00097AD}"/>
              </a:ext>
            </a:extLst>
          </p:cNvPr>
          <p:cNvSpPr/>
          <p:nvPr/>
        </p:nvSpPr>
        <p:spPr>
          <a:xfrm>
            <a:off x="6658031" y="211518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1740CA8-8E5B-0B44-A7FA-E9AF506A512E}"/>
                  </a:ext>
                </a:extLst>
              </p:cNvPr>
              <p:cNvSpPr txBox="1"/>
              <p:nvPr/>
            </p:nvSpPr>
            <p:spPr>
              <a:xfrm>
                <a:off x="6718299" y="2181953"/>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7" name="TextBox 36">
                <a:extLst>
                  <a:ext uri="{FF2B5EF4-FFF2-40B4-BE49-F238E27FC236}">
                    <a16:creationId xmlns:a16="http://schemas.microsoft.com/office/drawing/2014/main" id="{A1740CA8-8E5B-0B44-A7FA-E9AF506A512E}"/>
                  </a:ext>
                </a:extLst>
              </p:cNvPr>
              <p:cNvSpPr txBox="1">
                <a:spLocks noRot="1" noChangeAspect="1" noMove="1" noResize="1" noEditPoints="1" noAdjustHandles="1" noChangeArrowheads="1" noChangeShapeType="1" noTextEdit="1"/>
              </p:cNvSpPr>
              <p:nvPr/>
            </p:nvSpPr>
            <p:spPr>
              <a:xfrm>
                <a:off x="6718299" y="2181953"/>
                <a:ext cx="263719" cy="232484"/>
              </a:xfrm>
              <a:prstGeom prst="rect">
                <a:avLst/>
              </a:prstGeom>
              <a:blipFill>
                <a:blip r:embed="rId11"/>
                <a:stretch>
                  <a:fillRect b="-21053"/>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4BE4A5E9-B44F-2744-A656-236E42B40141}"/>
              </a:ext>
            </a:extLst>
          </p:cNvPr>
          <p:cNvSpPr/>
          <p:nvPr/>
        </p:nvSpPr>
        <p:spPr>
          <a:xfrm>
            <a:off x="8126170" y="2178827"/>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0555337-BAFC-744A-985A-1D3C740BC6D7}"/>
                  </a:ext>
                </a:extLst>
              </p:cNvPr>
              <p:cNvSpPr txBox="1"/>
              <p:nvPr/>
            </p:nvSpPr>
            <p:spPr>
              <a:xfrm>
                <a:off x="8186438" y="2245591"/>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9" name="TextBox 38">
                <a:extLst>
                  <a:ext uri="{FF2B5EF4-FFF2-40B4-BE49-F238E27FC236}">
                    <a16:creationId xmlns:a16="http://schemas.microsoft.com/office/drawing/2014/main" id="{20555337-BAFC-744A-985A-1D3C740BC6D7}"/>
                  </a:ext>
                </a:extLst>
              </p:cNvPr>
              <p:cNvSpPr txBox="1">
                <a:spLocks noRot="1" noChangeAspect="1" noMove="1" noResize="1" noEditPoints="1" noAdjustHandles="1" noChangeArrowheads="1" noChangeShapeType="1" noTextEdit="1"/>
              </p:cNvSpPr>
              <p:nvPr/>
            </p:nvSpPr>
            <p:spPr>
              <a:xfrm>
                <a:off x="8186438" y="2245591"/>
                <a:ext cx="263719" cy="232484"/>
              </a:xfrm>
              <a:prstGeom prst="rect">
                <a:avLst/>
              </a:prstGeom>
              <a:blipFill>
                <a:blip r:embed="rId12"/>
                <a:stretch>
                  <a:fillRect l="-4762" r="-4762" b="-2631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291B16-A977-2344-B6AB-F7FC1D66C334}"/>
              </a:ext>
            </a:extLst>
          </p:cNvPr>
          <p:cNvSpPr/>
          <p:nvPr/>
        </p:nvSpPr>
        <p:spPr>
          <a:xfrm>
            <a:off x="2900236"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2AEAB1B-6879-3C45-99C1-197FD44E6697}"/>
                  </a:ext>
                </a:extLst>
              </p:cNvPr>
              <p:cNvSpPr txBox="1"/>
              <p:nvPr/>
            </p:nvSpPr>
            <p:spPr>
              <a:xfrm>
                <a:off x="2977591"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2" name="TextBox 41">
                <a:extLst>
                  <a:ext uri="{FF2B5EF4-FFF2-40B4-BE49-F238E27FC236}">
                    <a16:creationId xmlns:a16="http://schemas.microsoft.com/office/drawing/2014/main" id="{F2AEAB1B-6879-3C45-99C1-197FD44E6697}"/>
                  </a:ext>
                </a:extLst>
              </p:cNvPr>
              <p:cNvSpPr txBox="1">
                <a:spLocks noRot="1" noChangeAspect="1" noMove="1" noResize="1" noEditPoints="1" noAdjustHandles="1" noChangeArrowheads="1" noChangeShapeType="1" noTextEdit="1"/>
              </p:cNvSpPr>
              <p:nvPr/>
            </p:nvSpPr>
            <p:spPr>
              <a:xfrm>
                <a:off x="2977591"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05E4D9F-BDEA-5248-B3DA-A50BD65B59F2}"/>
              </a:ext>
            </a:extLst>
          </p:cNvPr>
          <p:cNvGrpSpPr/>
          <p:nvPr/>
        </p:nvGrpSpPr>
        <p:grpSpPr>
          <a:xfrm>
            <a:off x="3218828" y="3736712"/>
            <a:ext cx="241176" cy="231941"/>
            <a:chOff x="9781110" y="4540757"/>
            <a:chExt cx="906465" cy="938158"/>
          </a:xfrm>
        </p:grpSpPr>
        <p:sp>
          <p:nvSpPr>
            <p:cNvPr id="44" name="Oval 43">
              <a:extLst>
                <a:ext uri="{FF2B5EF4-FFF2-40B4-BE49-F238E27FC236}">
                  <a16:creationId xmlns:a16="http://schemas.microsoft.com/office/drawing/2014/main" id="{51A14EAE-A4FF-D847-BDFD-06D8530603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8377B4ED-C4BB-BA4F-B945-AEE9398F019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ED1811ED-865E-1B4F-A070-8AF72A48163D}"/>
              </a:ext>
            </a:extLst>
          </p:cNvPr>
          <p:cNvSpPr/>
          <p:nvPr/>
        </p:nvSpPr>
        <p:spPr>
          <a:xfrm>
            <a:off x="2875277"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71EC2F1-C84F-7248-84A7-878290978FE2}"/>
              </a:ext>
            </a:extLst>
          </p:cNvPr>
          <p:cNvCxnSpPr>
            <a:endCxn id="46" idx="4"/>
          </p:cNvCxnSpPr>
          <p:nvPr/>
        </p:nvCxnSpPr>
        <p:spPr>
          <a:xfrm flipH="1">
            <a:off x="3180121"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C38F2B0-5B84-5642-8584-977099CCEF99}"/>
              </a:ext>
            </a:extLst>
          </p:cNvPr>
          <p:cNvSpPr/>
          <p:nvPr/>
        </p:nvSpPr>
        <p:spPr>
          <a:xfrm>
            <a:off x="2896741"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A8F7E0-843F-6F49-9A31-50F8F840A985}"/>
                  </a:ext>
                </a:extLst>
              </p:cNvPr>
              <p:cNvSpPr txBox="1"/>
              <p:nvPr/>
            </p:nvSpPr>
            <p:spPr>
              <a:xfrm>
                <a:off x="2974096"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9" name="TextBox 48">
                <a:extLst>
                  <a:ext uri="{FF2B5EF4-FFF2-40B4-BE49-F238E27FC236}">
                    <a16:creationId xmlns:a16="http://schemas.microsoft.com/office/drawing/2014/main" id="{5EA8F7E0-843F-6F49-9A31-50F8F840A985}"/>
                  </a:ext>
                </a:extLst>
              </p:cNvPr>
              <p:cNvSpPr txBox="1">
                <a:spLocks noRot="1" noChangeAspect="1" noMove="1" noResize="1" noEditPoints="1" noAdjustHandles="1" noChangeArrowheads="1" noChangeShapeType="1" noTextEdit="1"/>
              </p:cNvSpPr>
              <p:nvPr/>
            </p:nvSpPr>
            <p:spPr>
              <a:xfrm>
                <a:off x="2974096" y="2990755"/>
                <a:ext cx="120770" cy="154990"/>
              </a:xfrm>
              <a:prstGeom prst="rect">
                <a:avLst/>
              </a:prstGeom>
              <a:blipFill>
                <a:blip r:embed="rId14"/>
                <a:stretch>
                  <a:fillRect l="-45455" r="-45455" b="-50000"/>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55A99885-EF9F-3C4B-A328-B057468AC01F}"/>
              </a:ext>
            </a:extLst>
          </p:cNvPr>
          <p:cNvGrpSpPr/>
          <p:nvPr/>
        </p:nvGrpSpPr>
        <p:grpSpPr>
          <a:xfrm>
            <a:off x="3215333" y="2956319"/>
            <a:ext cx="241176" cy="231941"/>
            <a:chOff x="9781110" y="4540757"/>
            <a:chExt cx="906465" cy="938158"/>
          </a:xfrm>
        </p:grpSpPr>
        <p:sp>
          <p:nvSpPr>
            <p:cNvPr id="51" name="Oval 50">
              <a:extLst>
                <a:ext uri="{FF2B5EF4-FFF2-40B4-BE49-F238E27FC236}">
                  <a16:creationId xmlns:a16="http://schemas.microsoft.com/office/drawing/2014/main" id="{000B7CB0-D590-4B4D-91B8-FF94D5F4C23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EAB439AC-0F8A-7648-8966-033428BED6A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52">
            <a:extLst>
              <a:ext uri="{FF2B5EF4-FFF2-40B4-BE49-F238E27FC236}">
                <a16:creationId xmlns:a16="http://schemas.microsoft.com/office/drawing/2014/main" id="{1E2E491A-1345-024D-964B-26C44E3C49D5}"/>
              </a:ext>
            </a:extLst>
          </p:cNvPr>
          <p:cNvSpPr/>
          <p:nvPr/>
        </p:nvSpPr>
        <p:spPr>
          <a:xfrm>
            <a:off x="2871781"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F84C83B-C0F2-264F-8B30-954DDC304022}"/>
              </a:ext>
            </a:extLst>
          </p:cNvPr>
          <p:cNvCxnSpPr/>
          <p:nvPr/>
        </p:nvCxnSpPr>
        <p:spPr>
          <a:xfrm flipH="1">
            <a:off x="3176625"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718423B-BA60-EA47-8B25-98B8BFA8F0D9}"/>
              </a:ext>
            </a:extLst>
          </p:cNvPr>
          <p:cNvSpPr/>
          <p:nvPr/>
        </p:nvSpPr>
        <p:spPr>
          <a:xfrm>
            <a:off x="2892875"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BE8F8D-1DF5-6E4A-AC16-5B0D74F9874E}"/>
                  </a:ext>
                </a:extLst>
              </p:cNvPr>
              <p:cNvSpPr txBox="1"/>
              <p:nvPr/>
            </p:nvSpPr>
            <p:spPr>
              <a:xfrm>
                <a:off x="2970230"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6" name="TextBox 55">
                <a:extLst>
                  <a:ext uri="{FF2B5EF4-FFF2-40B4-BE49-F238E27FC236}">
                    <a16:creationId xmlns:a16="http://schemas.microsoft.com/office/drawing/2014/main" id="{ADBE8F8D-1DF5-6E4A-AC16-5B0D74F9874E}"/>
                  </a:ext>
                </a:extLst>
              </p:cNvPr>
              <p:cNvSpPr txBox="1">
                <a:spLocks noRot="1" noChangeAspect="1" noMove="1" noResize="1" noEditPoints="1" noAdjustHandles="1" noChangeArrowheads="1" noChangeShapeType="1" noTextEdit="1"/>
              </p:cNvSpPr>
              <p:nvPr/>
            </p:nvSpPr>
            <p:spPr>
              <a:xfrm>
                <a:off x="2970230"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3D9A3526-97B8-F04D-AF4A-5DB280C1C5E3}"/>
              </a:ext>
            </a:extLst>
          </p:cNvPr>
          <p:cNvGrpSpPr/>
          <p:nvPr/>
        </p:nvGrpSpPr>
        <p:grpSpPr>
          <a:xfrm>
            <a:off x="3211467" y="4521260"/>
            <a:ext cx="241176" cy="231941"/>
            <a:chOff x="9781110" y="4540757"/>
            <a:chExt cx="906465" cy="938158"/>
          </a:xfrm>
        </p:grpSpPr>
        <p:sp>
          <p:nvSpPr>
            <p:cNvPr id="58" name="Oval 57">
              <a:extLst>
                <a:ext uri="{FF2B5EF4-FFF2-40B4-BE49-F238E27FC236}">
                  <a16:creationId xmlns:a16="http://schemas.microsoft.com/office/drawing/2014/main" id="{1D6D9E0B-6B21-9942-9C44-4EDB6E958F1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8300A65F-5225-DA4A-9B11-EA765A29737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B00C35B0-9468-FD46-822C-37DDC633DA11}"/>
              </a:ext>
            </a:extLst>
          </p:cNvPr>
          <p:cNvSpPr/>
          <p:nvPr/>
        </p:nvSpPr>
        <p:spPr>
          <a:xfrm>
            <a:off x="2867916"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73CF5BD-4E30-244E-8A1C-7EC64A1F6F8D}"/>
              </a:ext>
            </a:extLst>
          </p:cNvPr>
          <p:cNvCxnSpPr/>
          <p:nvPr/>
        </p:nvCxnSpPr>
        <p:spPr>
          <a:xfrm flipH="1">
            <a:off x="3172760"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0109124-C611-CB49-B529-8C3AC41CAF4B}"/>
              </a:ext>
            </a:extLst>
          </p:cNvPr>
          <p:cNvSpPr/>
          <p:nvPr/>
        </p:nvSpPr>
        <p:spPr>
          <a:xfrm>
            <a:off x="4715939"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4933B8E-B339-DF4B-8AA2-8AE09FA634D7}"/>
                  </a:ext>
                </a:extLst>
              </p:cNvPr>
              <p:cNvSpPr txBox="1"/>
              <p:nvPr/>
            </p:nvSpPr>
            <p:spPr>
              <a:xfrm>
                <a:off x="4793294"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3" name="TextBox 62">
                <a:extLst>
                  <a:ext uri="{FF2B5EF4-FFF2-40B4-BE49-F238E27FC236}">
                    <a16:creationId xmlns:a16="http://schemas.microsoft.com/office/drawing/2014/main" id="{34933B8E-B339-DF4B-8AA2-8AE09FA634D7}"/>
                  </a:ext>
                </a:extLst>
              </p:cNvPr>
              <p:cNvSpPr txBox="1">
                <a:spLocks noRot="1" noChangeAspect="1" noMove="1" noResize="1" noEditPoints="1" noAdjustHandles="1" noChangeArrowheads="1" noChangeShapeType="1" noTextEdit="1"/>
              </p:cNvSpPr>
              <p:nvPr/>
            </p:nvSpPr>
            <p:spPr>
              <a:xfrm>
                <a:off x="4793294"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3886EC1A-AB24-F143-88AA-2FC7994D07AB}"/>
              </a:ext>
            </a:extLst>
          </p:cNvPr>
          <p:cNvGrpSpPr/>
          <p:nvPr/>
        </p:nvGrpSpPr>
        <p:grpSpPr>
          <a:xfrm>
            <a:off x="5034531" y="3736712"/>
            <a:ext cx="241176" cy="231941"/>
            <a:chOff x="9781110" y="4540757"/>
            <a:chExt cx="906465" cy="938158"/>
          </a:xfrm>
        </p:grpSpPr>
        <p:sp>
          <p:nvSpPr>
            <p:cNvPr id="65" name="Oval 64">
              <a:extLst>
                <a:ext uri="{FF2B5EF4-FFF2-40B4-BE49-F238E27FC236}">
                  <a16:creationId xmlns:a16="http://schemas.microsoft.com/office/drawing/2014/main" id="{A1135CC4-C2FE-3647-8F2E-064AB78B718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28C71FE2-166C-E647-8A89-47705B3749F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E1188E2C-F000-F54A-AAB3-8D3F139F4683}"/>
              </a:ext>
            </a:extLst>
          </p:cNvPr>
          <p:cNvSpPr/>
          <p:nvPr/>
        </p:nvSpPr>
        <p:spPr>
          <a:xfrm>
            <a:off x="4690979"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C7880CB-36FD-2C49-9E67-EA0FA45AE73E}"/>
              </a:ext>
            </a:extLst>
          </p:cNvPr>
          <p:cNvCxnSpPr/>
          <p:nvPr/>
        </p:nvCxnSpPr>
        <p:spPr>
          <a:xfrm flipH="1">
            <a:off x="4995823"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69D4F0B-3326-704F-80D2-5CB717F15AF7}"/>
              </a:ext>
            </a:extLst>
          </p:cNvPr>
          <p:cNvSpPr/>
          <p:nvPr/>
        </p:nvSpPr>
        <p:spPr>
          <a:xfrm>
            <a:off x="4712443"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7D0CEBB-2A84-8144-886B-4FB19FF90ED0}"/>
                  </a:ext>
                </a:extLst>
              </p:cNvPr>
              <p:cNvSpPr txBox="1"/>
              <p:nvPr/>
            </p:nvSpPr>
            <p:spPr>
              <a:xfrm>
                <a:off x="4789798"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C7D0CEBB-2A84-8144-886B-4FB19FF90ED0}"/>
                  </a:ext>
                </a:extLst>
              </p:cNvPr>
              <p:cNvSpPr txBox="1">
                <a:spLocks noRot="1" noChangeAspect="1" noMove="1" noResize="1" noEditPoints="1" noAdjustHandles="1" noChangeArrowheads="1" noChangeShapeType="1" noTextEdit="1"/>
              </p:cNvSpPr>
              <p:nvPr/>
            </p:nvSpPr>
            <p:spPr>
              <a:xfrm>
                <a:off x="4789798" y="2990755"/>
                <a:ext cx="120770" cy="154990"/>
              </a:xfrm>
              <a:prstGeom prst="rect">
                <a:avLst/>
              </a:prstGeom>
              <a:blipFill>
                <a:blip r:embed="rId16"/>
                <a:stretch>
                  <a:fillRect l="-36364" r="-36364" b="-50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B609F7C0-6F87-A544-93C3-80E684A0F027}"/>
              </a:ext>
            </a:extLst>
          </p:cNvPr>
          <p:cNvGrpSpPr/>
          <p:nvPr/>
        </p:nvGrpSpPr>
        <p:grpSpPr>
          <a:xfrm>
            <a:off x="5031035" y="2956319"/>
            <a:ext cx="241176" cy="231941"/>
            <a:chOff x="9781110" y="4540757"/>
            <a:chExt cx="906465" cy="938158"/>
          </a:xfrm>
        </p:grpSpPr>
        <p:sp>
          <p:nvSpPr>
            <p:cNvPr id="72" name="Oval 71">
              <a:extLst>
                <a:ext uri="{FF2B5EF4-FFF2-40B4-BE49-F238E27FC236}">
                  <a16:creationId xmlns:a16="http://schemas.microsoft.com/office/drawing/2014/main" id="{CFC82DDA-6597-6446-BBA4-41BA812E0D5B}"/>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6D8F426F-48AB-D945-AD9E-27A5A1637C8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539EF324-5BB9-4E40-8F17-249B597E064A}"/>
              </a:ext>
            </a:extLst>
          </p:cNvPr>
          <p:cNvSpPr/>
          <p:nvPr/>
        </p:nvSpPr>
        <p:spPr>
          <a:xfrm>
            <a:off x="4687484"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C4FF76E-8CEB-2041-BD26-B6424096E7BF}"/>
              </a:ext>
            </a:extLst>
          </p:cNvPr>
          <p:cNvCxnSpPr/>
          <p:nvPr/>
        </p:nvCxnSpPr>
        <p:spPr>
          <a:xfrm flipH="1">
            <a:off x="4992328"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993968E5-A32A-8242-AE13-F15549CC55FE}"/>
              </a:ext>
            </a:extLst>
          </p:cNvPr>
          <p:cNvSpPr/>
          <p:nvPr/>
        </p:nvSpPr>
        <p:spPr>
          <a:xfrm>
            <a:off x="4708577"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F71597-9BAB-C246-8674-B82CEB84A570}"/>
                  </a:ext>
                </a:extLst>
              </p:cNvPr>
              <p:cNvSpPr txBox="1"/>
              <p:nvPr/>
            </p:nvSpPr>
            <p:spPr>
              <a:xfrm>
                <a:off x="4785932"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7" name="TextBox 76">
                <a:extLst>
                  <a:ext uri="{FF2B5EF4-FFF2-40B4-BE49-F238E27FC236}">
                    <a16:creationId xmlns:a16="http://schemas.microsoft.com/office/drawing/2014/main" id="{EAF71597-9BAB-C246-8674-B82CEB84A570}"/>
                  </a:ext>
                </a:extLst>
              </p:cNvPr>
              <p:cNvSpPr txBox="1">
                <a:spLocks noRot="1" noChangeAspect="1" noMove="1" noResize="1" noEditPoints="1" noAdjustHandles="1" noChangeArrowheads="1" noChangeShapeType="1" noTextEdit="1"/>
              </p:cNvSpPr>
              <p:nvPr/>
            </p:nvSpPr>
            <p:spPr>
              <a:xfrm>
                <a:off x="4785932"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36F45BF0-E73A-3C41-BBCA-10731E00B182}"/>
              </a:ext>
            </a:extLst>
          </p:cNvPr>
          <p:cNvGrpSpPr/>
          <p:nvPr/>
        </p:nvGrpSpPr>
        <p:grpSpPr>
          <a:xfrm>
            <a:off x="5027169" y="4521260"/>
            <a:ext cx="241176" cy="231941"/>
            <a:chOff x="9781110" y="4540757"/>
            <a:chExt cx="906465" cy="938158"/>
          </a:xfrm>
        </p:grpSpPr>
        <p:sp>
          <p:nvSpPr>
            <p:cNvPr id="79" name="Oval 78">
              <a:extLst>
                <a:ext uri="{FF2B5EF4-FFF2-40B4-BE49-F238E27FC236}">
                  <a16:creationId xmlns:a16="http://schemas.microsoft.com/office/drawing/2014/main" id="{9CB7AA14-34E1-544F-B1E0-294E9FA2EC2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EB565E7D-3F7D-3948-8FDF-F4E4E10CD1C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13114DB8-D0CF-294A-B0D4-8CCB3A79AA97}"/>
              </a:ext>
            </a:extLst>
          </p:cNvPr>
          <p:cNvSpPr/>
          <p:nvPr/>
        </p:nvSpPr>
        <p:spPr>
          <a:xfrm>
            <a:off x="4683618"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A6470F44-7C72-2646-9A5B-5B31DDFE7D1A}"/>
              </a:ext>
            </a:extLst>
          </p:cNvPr>
          <p:cNvCxnSpPr/>
          <p:nvPr/>
        </p:nvCxnSpPr>
        <p:spPr>
          <a:xfrm flipH="1">
            <a:off x="4988462"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60574CB-6D04-7F4E-B2EF-CF973A1FE596}"/>
              </a:ext>
            </a:extLst>
          </p:cNvPr>
          <p:cNvSpPr/>
          <p:nvPr/>
        </p:nvSpPr>
        <p:spPr>
          <a:xfrm>
            <a:off x="6322154" y="3695915"/>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E98BB74-ECD0-104C-85E1-79D676C5F04A}"/>
                  </a:ext>
                </a:extLst>
              </p:cNvPr>
              <p:cNvSpPr txBox="1"/>
              <p:nvPr/>
            </p:nvSpPr>
            <p:spPr>
              <a:xfrm>
                <a:off x="6399509" y="3741360"/>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4" name="TextBox 83">
                <a:extLst>
                  <a:ext uri="{FF2B5EF4-FFF2-40B4-BE49-F238E27FC236}">
                    <a16:creationId xmlns:a16="http://schemas.microsoft.com/office/drawing/2014/main" id="{EE98BB74-ECD0-104C-85E1-79D676C5F04A}"/>
                  </a:ext>
                </a:extLst>
              </p:cNvPr>
              <p:cNvSpPr txBox="1">
                <a:spLocks noRot="1" noChangeAspect="1" noMove="1" noResize="1" noEditPoints="1" noAdjustHandles="1" noChangeArrowheads="1" noChangeShapeType="1" noTextEdit="1"/>
              </p:cNvSpPr>
              <p:nvPr/>
            </p:nvSpPr>
            <p:spPr>
              <a:xfrm>
                <a:off x="6399509" y="3741360"/>
                <a:ext cx="120770" cy="154990"/>
              </a:xfrm>
              <a:prstGeom prst="rect">
                <a:avLst/>
              </a:prstGeom>
              <a:blipFill>
                <a:blip r:embed="rId15"/>
                <a:stretch>
                  <a:fillRect l="-66667" r="-55556" b="-53846"/>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70715844-2232-024A-A6A7-B2D805DF716B}"/>
              </a:ext>
            </a:extLst>
          </p:cNvPr>
          <p:cNvGrpSpPr/>
          <p:nvPr/>
        </p:nvGrpSpPr>
        <p:grpSpPr>
          <a:xfrm>
            <a:off x="6640746" y="3706925"/>
            <a:ext cx="241176" cy="231941"/>
            <a:chOff x="9781110" y="4540757"/>
            <a:chExt cx="906465" cy="938158"/>
          </a:xfrm>
        </p:grpSpPr>
        <p:sp>
          <p:nvSpPr>
            <p:cNvPr id="86" name="Oval 85">
              <a:extLst>
                <a:ext uri="{FF2B5EF4-FFF2-40B4-BE49-F238E27FC236}">
                  <a16:creationId xmlns:a16="http://schemas.microsoft.com/office/drawing/2014/main" id="{D2AC2356-9CD5-204E-933C-6C5FBEB9463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0AC4BD01-66FD-D249-9B76-B1668397C22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Oval 87">
            <a:extLst>
              <a:ext uri="{FF2B5EF4-FFF2-40B4-BE49-F238E27FC236}">
                <a16:creationId xmlns:a16="http://schemas.microsoft.com/office/drawing/2014/main" id="{C6F9EE3F-CF3C-C140-A9CC-6D8F0168DD82}"/>
              </a:ext>
            </a:extLst>
          </p:cNvPr>
          <p:cNvSpPr/>
          <p:nvPr/>
        </p:nvSpPr>
        <p:spPr>
          <a:xfrm>
            <a:off x="6297195" y="3489441"/>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9F14089-C5B6-7B42-ACC8-2E6393D8E5B1}"/>
              </a:ext>
            </a:extLst>
          </p:cNvPr>
          <p:cNvCxnSpPr/>
          <p:nvPr/>
        </p:nvCxnSpPr>
        <p:spPr>
          <a:xfrm flipH="1">
            <a:off x="6602039" y="3487560"/>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82BC263-1896-9645-BCAB-8BF1F280F582}"/>
              </a:ext>
            </a:extLst>
          </p:cNvPr>
          <p:cNvSpPr/>
          <p:nvPr/>
        </p:nvSpPr>
        <p:spPr>
          <a:xfrm>
            <a:off x="6318658" y="2915522"/>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2B7966C-FBB7-574E-8C1E-953378CA3DBC}"/>
                  </a:ext>
                </a:extLst>
              </p:cNvPr>
              <p:cNvSpPr txBox="1"/>
              <p:nvPr/>
            </p:nvSpPr>
            <p:spPr>
              <a:xfrm>
                <a:off x="6396013" y="2960967"/>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1" name="TextBox 90">
                <a:extLst>
                  <a:ext uri="{FF2B5EF4-FFF2-40B4-BE49-F238E27FC236}">
                    <a16:creationId xmlns:a16="http://schemas.microsoft.com/office/drawing/2014/main" id="{52B7966C-FBB7-574E-8C1E-953378CA3DBC}"/>
                  </a:ext>
                </a:extLst>
              </p:cNvPr>
              <p:cNvSpPr txBox="1">
                <a:spLocks noRot="1" noChangeAspect="1" noMove="1" noResize="1" noEditPoints="1" noAdjustHandles="1" noChangeArrowheads="1" noChangeShapeType="1" noTextEdit="1"/>
              </p:cNvSpPr>
              <p:nvPr/>
            </p:nvSpPr>
            <p:spPr>
              <a:xfrm>
                <a:off x="6396013" y="2960967"/>
                <a:ext cx="120770" cy="154990"/>
              </a:xfrm>
              <a:prstGeom prst="rect">
                <a:avLst/>
              </a:prstGeom>
              <a:blipFill>
                <a:blip r:embed="rId17"/>
                <a:stretch>
                  <a:fillRect l="-66667" r="-55556" b="-538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7CCD367C-F4D6-E841-89E9-D596408C47C7}"/>
              </a:ext>
            </a:extLst>
          </p:cNvPr>
          <p:cNvGrpSpPr/>
          <p:nvPr/>
        </p:nvGrpSpPr>
        <p:grpSpPr>
          <a:xfrm>
            <a:off x="6637250" y="2926532"/>
            <a:ext cx="241176" cy="231941"/>
            <a:chOff x="9781110" y="4540757"/>
            <a:chExt cx="906465" cy="938158"/>
          </a:xfrm>
        </p:grpSpPr>
        <p:sp>
          <p:nvSpPr>
            <p:cNvPr id="93" name="Oval 92">
              <a:extLst>
                <a:ext uri="{FF2B5EF4-FFF2-40B4-BE49-F238E27FC236}">
                  <a16:creationId xmlns:a16="http://schemas.microsoft.com/office/drawing/2014/main" id="{08D173C2-BB2C-DB41-B41A-183A4ABC583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9BC922D3-A620-F24E-AF44-CA3C2A91BAE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F228E30F-D988-E740-9279-5652477D2DF7}"/>
              </a:ext>
            </a:extLst>
          </p:cNvPr>
          <p:cNvSpPr/>
          <p:nvPr/>
        </p:nvSpPr>
        <p:spPr>
          <a:xfrm>
            <a:off x="6293699" y="2709048"/>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24159C87-B309-5447-A26C-84ECEC55C381}"/>
              </a:ext>
            </a:extLst>
          </p:cNvPr>
          <p:cNvCxnSpPr/>
          <p:nvPr/>
        </p:nvCxnSpPr>
        <p:spPr>
          <a:xfrm flipH="1">
            <a:off x="6598543" y="270716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86BFEF7-6FCF-424F-B346-B1170CD9DB14}"/>
              </a:ext>
            </a:extLst>
          </p:cNvPr>
          <p:cNvSpPr/>
          <p:nvPr/>
        </p:nvSpPr>
        <p:spPr>
          <a:xfrm>
            <a:off x="6314792" y="448046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C267458-2A0A-434A-B55B-2A969C4DFE2E}"/>
                  </a:ext>
                </a:extLst>
              </p:cNvPr>
              <p:cNvSpPr txBox="1"/>
              <p:nvPr/>
            </p:nvSpPr>
            <p:spPr>
              <a:xfrm>
                <a:off x="6392147" y="452590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8" name="TextBox 97">
                <a:extLst>
                  <a:ext uri="{FF2B5EF4-FFF2-40B4-BE49-F238E27FC236}">
                    <a16:creationId xmlns:a16="http://schemas.microsoft.com/office/drawing/2014/main" id="{8C267458-2A0A-434A-B55B-2A969C4DFE2E}"/>
                  </a:ext>
                </a:extLst>
              </p:cNvPr>
              <p:cNvSpPr txBox="1">
                <a:spLocks noRot="1" noChangeAspect="1" noMove="1" noResize="1" noEditPoints="1" noAdjustHandles="1" noChangeArrowheads="1" noChangeShapeType="1" noTextEdit="1"/>
              </p:cNvSpPr>
              <p:nvPr/>
            </p:nvSpPr>
            <p:spPr>
              <a:xfrm>
                <a:off x="6392147" y="4525908"/>
                <a:ext cx="120770" cy="154990"/>
              </a:xfrm>
              <a:prstGeom prst="rect">
                <a:avLst/>
              </a:prstGeom>
              <a:blipFill>
                <a:blip r:embed="rId18"/>
                <a:stretch>
                  <a:fillRect l="-36364" r="-36364" b="-50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A504C97C-B683-6040-B570-6452B2DC656C}"/>
              </a:ext>
            </a:extLst>
          </p:cNvPr>
          <p:cNvGrpSpPr/>
          <p:nvPr/>
        </p:nvGrpSpPr>
        <p:grpSpPr>
          <a:xfrm>
            <a:off x="6633384" y="4491472"/>
            <a:ext cx="241176" cy="231941"/>
            <a:chOff x="9781110" y="4540757"/>
            <a:chExt cx="906465" cy="938158"/>
          </a:xfrm>
        </p:grpSpPr>
        <p:sp>
          <p:nvSpPr>
            <p:cNvPr id="100" name="Oval 99">
              <a:extLst>
                <a:ext uri="{FF2B5EF4-FFF2-40B4-BE49-F238E27FC236}">
                  <a16:creationId xmlns:a16="http://schemas.microsoft.com/office/drawing/2014/main" id="{AEE53E71-84CD-364D-A00B-BC0655DE27F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C5ADC4AC-68FC-6B4F-B82C-8167AF71BC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Oval 101">
            <a:extLst>
              <a:ext uri="{FF2B5EF4-FFF2-40B4-BE49-F238E27FC236}">
                <a16:creationId xmlns:a16="http://schemas.microsoft.com/office/drawing/2014/main" id="{D55DF596-3EE1-9748-98F9-E1B089720D99}"/>
              </a:ext>
            </a:extLst>
          </p:cNvPr>
          <p:cNvSpPr/>
          <p:nvPr/>
        </p:nvSpPr>
        <p:spPr>
          <a:xfrm>
            <a:off x="6289833" y="427398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3123D836-9F81-9B46-8D08-87C4A7E58A01}"/>
              </a:ext>
            </a:extLst>
          </p:cNvPr>
          <p:cNvCxnSpPr/>
          <p:nvPr/>
        </p:nvCxnSpPr>
        <p:spPr>
          <a:xfrm flipH="1">
            <a:off x="6594677" y="427210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93EEBC8-85D5-D140-8946-F1B8F20EB530}"/>
              </a:ext>
            </a:extLst>
          </p:cNvPr>
          <p:cNvSpPr/>
          <p:nvPr/>
        </p:nvSpPr>
        <p:spPr>
          <a:xfrm>
            <a:off x="7922744" y="3723821"/>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3F64CD8-3493-C541-B3C4-113FBF3A582B}"/>
                  </a:ext>
                </a:extLst>
              </p:cNvPr>
              <p:cNvSpPr txBox="1"/>
              <p:nvPr/>
            </p:nvSpPr>
            <p:spPr>
              <a:xfrm>
                <a:off x="8000099" y="3769266"/>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05" name="TextBox 104">
                <a:extLst>
                  <a:ext uri="{FF2B5EF4-FFF2-40B4-BE49-F238E27FC236}">
                    <a16:creationId xmlns:a16="http://schemas.microsoft.com/office/drawing/2014/main" id="{23F64CD8-3493-C541-B3C4-113FBF3A582B}"/>
                  </a:ext>
                </a:extLst>
              </p:cNvPr>
              <p:cNvSpPr txBox="1">
                <a:spLocks noRot="1" noChangeAspect="1" noMove="1" noResize="1" noEditPoints="1" noAdjustHandles="1" noChangeArrowheads="1" noChangeShapeType="1" noTextEdit="1"/>
              </p:cNvSpPr>
              <p:nvPr/>
            </p:nvSpPr>
            <p:spPr>
              <a:xfrm>
                <a:off x="8000099" y="3769266"/>
                <a:ext cx="120770" cy="154990"/>
              </a:xfrm>
              <a:prstGeom prst="rect">
                <a:avLst/>
              </a:prstGeom>
              <a:blipFill>
                <a:blip r:embed="rId19"/>
                <a:stretch>
                  <a:fillRect l="-50000" r="-50000" b="-5384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8CB18B00-2BEC-134A-AD51-26A0B6E516C4}"/>
              </a:ext>
            </a:extLst>
          </p:cNvPr>
          <p:cNvGrpSpPr/>
          <p:nvPr/>
        </p:nvGrpSpPr>
        <p:grpSpPr>
          <a:xfrm>
            <a:off x="8241336" y="3734831"/>
            <a:ext cx="241176" cy="231941"/>
            <a:chOff x="9781110" y="4540757"/>
            <a:chExt cx="906465" cy="938158"/>
          </a:xfrm>
        </p:grpSpPr>
        <p:sp>
          <p:nvSpPr>
            <p:cNvPr id="107" name="Oval 106">
              <a:extLst>
                <a:ext uri="{FF2B5EF4-FFF2-40B4-BE49-F238E27FC236}">
                  <a16:creationId xmlns:a16="http://schemas.microsoft.com/office/drawing/2014/main" id="{DC51B68F-C09A-E64B-A2C5-A7525F3D3A6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EEFAD1-0616-834E-8EA4-177AF01F4E6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BC6D2E22-CBC7-B148-A2D3-F1C483A01DF9}"/>
              </a:ext>
            </a:extLst>
          </p:cNvPr>
          <p:cNvSpPr/>
          <p:nvPr/>
        </p:nvSpPr>
        <p:spPr>
          <a:xfrm>
            <a:off x="7897784" y="3517347"/>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DD887110-176D-4144-9844-C0130E5B57F0}"/>
              </a:ext>
            </a:extLst>
          </p:cNvPr>
          <p:cNvCxnSpPr/>
          <p:nvPr/>
        </p:nvCxnSpPr>
        <p:spPr>
          <a:xfrm flipH="1">
            <a:off x="8202628" y="351546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D1F471EC-3AAA-FA45-AB0B-35873D068C34}"/>
              </a:ext>
            </a:extLst>
          </p:cNvPr>
          <p:cNvSpPr/>
          <p:nvPr/>
        </p:nvSpPr>
        <p:spPr>
          <a:xfrm>
            <a:off x="7919248" y="294342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0D4E1CC-A563-4B45-B59C-2314EAF62D6B}"/>
                  </a:ext>
                </a:extLst>
              </p:cNvPr>
              <p:cNvSpPr txBox="1"/>
              <p:nvPr/>
            </p:nvSpPr>
            <p:spPr>
              <a:xfrm>
                <a:off x="7996603" y="2988873"/>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2" name="TextBox 111">
                <a:extLst>
                  <a:ext uri="{FF2B5EF4-FFF2-40B4-BE49-F238E27FC236}">
                    <a16:creationId xmlns:a16="http://schemas.microsoft.com/office/drawing/2014/main" id="{00D4E1CC-A563-4B45-B59C-2314EAF62D6B}"/>
                  </a:ext>
                </a:extLst>
              </p:cNvPr>
              <p:cNvSpPr txBox="1">
                <a:spLocks noRot="1" noChangeAspect="1" noMove="1" noResize="1" noEditPoints="1" noAdjustHandles="1" noChangeArrowheads="1" noChangeShapeType="1" noTextEdit="1"/>
              </p:cNvSpPr>
              <p:nvPr/>
            </p:nvSpPr>
            <p:spPr>
              <a:xfrm>
                <a:off x="7996603" y="2988873"/>
                <a:ext cx="120770" cy="154990"/>
              </a:xfrm>
              <a:prstGeom prst="rect">
                <a:avLst/>
              </a:prstGeom>
              <a:blipFill>
                <a:blip r:embed="rId20"/>
                <a:stretch>
                  <a:fillRect l="-50000" r="-50000" b="-42857"/>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2C8AC4F-8D8F-7E4B-ADA3-E977BDA864C3}"/>
              </a:ext>
            </a:extLst>
          </p:cNvPr>
          <p:cNvGrpSpPr/>
          <p:nvPr/>
        </p:nvGrpSpPr>
        <p:grpSpPr>
          <a:xfrm>
            <a:off x="8237840" y="2954438"/>
            <a:ext cx="241176" cy="231941"/>
            <a:chOff x="9781110" y="4540757"/>
            <a:chExt cx="906465" cy="938158"/>
          </a:xfrm>
        </p:grpSpPr>
        <p:sp>
          <p:nvSpPr>
            <p:cNvPr id="114" name="Oval 113">
              <a:extLst>
                <a:ext uri="{FF2B5EF4-FFF2-40B4-BE49-F238E27FC236}">
                  <a16:creationId xmlns:a16="http://schemas.microsoft.com/office/drawing/2014/main" id="{43F5E0A6-DEFA-C04C-94BA-1413849DEFC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470E78AB-0769-8A44-812D-E4DBA829C35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80B6269D-394C-1649-8AA5-F6F529C490FE}"/>
              </a:ext>
            </a:extLst>
          </p:cNvPr>
          <p:cNvSpPr/>
          <p:nvPr/>
        </p:nvSpPr>
        <p:spPr>
          <a:xfrm>
            <a:off x="7894289" y="2736954"/>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2CB419D-BC7A-5147-9829-D00F0177228E}"/>
              </a:ext>
            </a:extLst>
          </p:cNvPr>
          <p:cNvCxnSpPr/>
          <p:nvPr/>
        </p:nvCxnSpPr>
        <p:spPr>
          <a:xfrm flipH="1">
            <a:off x="8199133" y="2735072"/>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B9C5D05B-17DD-C044-B41B-406861E67EDE}"/>
              </a:ext>
            </a:extLst>
          </p:cNvPr>
          <p:cNvSpPr/>
          <p:nvPr/>
        </p:nvSpPr>
        <p:spPr>
          <a:xfrm>
            <a:off x="7915382" y="450836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6C72195-C17A-9342-B1B1-238D6B645FA0}"/>
                  </a:ext>
                </a:extLst>
              </p:cNvPr>
              <p:cNvSpPr txBox="1"/>
              <p:nvPr/>
            </p:nvSpPr>
            <p:spPr>
              <a:xfrm>
                <a:off x="7992737" y="4553814"/>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9" name="TextBox 118">
                <a:extLst>
                  <a:ext uri="{FF2B5EF4-FFF2-40B4-BE49-F238E27FC236}">
                    <a16:creationId xmlns:a16="http://schemas.microsoft.com/office/drawing/2014/main" id="{76C72195-C17A-9342-B1B1-238D6B645FA0}"/>
                  </a:ext>
                </a:extLst>
              </p:cNvPr>
              <p:cNvSpPr txBox="1">
                <a:spLocks noRot="1" noChangeAspect="1" noMove="1" noResize="1" noEditPoints="1" noAdjustHandles="1" noChangeArrowheads="1" noChangeShapeType="1" noTextEdit="1"/>
              </p:cNvSpPr>
              <p:nvPr/>
            </p:nvSpPr>
            <p:spPr>
              <a:xfrm>
                <a:off x="7992737" y="4553814"/>
                <a:ext cx="120770" cy="154990"/>
              </a:xfrm>
              <a:prstGeom prst="rect">
                <a:avLst/>
              </a:prstGeom>
              <a:blipFill>
                <a:blip r:embed="rId21"/>
                <a:stretch>
                  <a:fillRect l="-36364" r="-45455" b="-53846"/>
                </a:stretch>
              </a:blipFill>
            </p:spPr>
            <p:txBody>
              <a:bodyPr/>
              <a:lstStyle/>
              <a:p>
                <a:r>
                  <a:rPr lang="en-US">
                    <a:noFill/>
                  </a:rPr>
                  <a:t> </a:t>
                </a:r>
              </a:p>
            </p:txBody>
          </p:sp>
        </mc:Fallback>
      </mc:AlternateContent>
      <p:grpSp>
        <p:nvGrpSpPr>
          <p:cNvPr id="120" name="Group 119">
            <a:extLst>
              <a:ext uri="{FF2B5EF4-FFF2-40B4-BE49-F238E27FC236}">
                <a16:creationId xmlns:a16="http://schemas.microsoft.com/office/drawing/2014/main" id="{4F6BF141-890A-2A4A-A902-B3F4C2D3C0AB}"/>
              </a:ext>
            </a:extLst>
          </p:cNvPr>
          <p:cNvGrpSpPr/>
          <p:nvPr/>
        </p:nvGrpSpPr>
        <p:grpSpPr>
          <a:xfrm>
            <a:off x="8233974" y="4519378"/>
            <a:ext cx="241176" cy="231941"/>
            <a:chOff x="9781110" y="4540757"/>
            <a:chExt cx="906465" cy="938158"/>
          </a:xfrm>
        </p:grpSpPr>
        <p:sp>
          <p:nvSpPr>
            <p:cNvPr id="121" name="Oval 120">
              <a:extLst>
                <a:ext uri="{FF2B5EF4-FFF2-40B4-BE49-F238E27FC236}">
                  <a16:creationId xmlns:a16="http://schemas.microsoft.com/office/drawing/2014/main" id="{BFB85F78-5F8C-AD43-9A1A-2EC99A3E299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BD9057EA-9CFE-AE44-A618-9C7373F9270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Oval 122">
            <a:extLst>
              <a:ext uri="{FF2B5EF4-FFF2-40B4-BE49-F238E27FC236}">
                <a16:creationId xmlns:a16="http://schemas.microsoft.com/office/drawing/2014/main" id="{6C42B4CE-35FB-DB4A-9336-0C47EFA8FCAD}"/>
              </a:ext>
            </a:extLst>
          </p:cNvPr>
          <p:cNvSpPr/>
          <p:nvPr/>
        </p:nvSpPr>
        <p:spPr>
          <a:xfrm>
            <a:off x="7890423" y="4301895"/>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70EF95B-F18B-6F48-94B4-6CADD68DF8B2}"/>
              </a:ext>
            </a:extLst>
          </p:cNvPr>
          <p:cNvCxnSpPr/>
          <p:nvPr/>
        </p:nvCxnSpPr>
        <p:spPr>
          <a:xfrm flipH="1">
            <a:off x="8195267" y="4300013"/>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FB28B3C-DA98-274A-A920-4F4F2733A4F1}"/>
              </a:ext>
            </a:extLst>
          </p:cNvPr>
          <p:cNvSpPr txBox="1"/>
          <p:nvPr/>
        </p:nvSpPr>
        <p:spPr>
          <a:xfrm>
            <a:off x="10562421" y="3529790"/>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22">
            <a:extLst>
              <a:ext uri="{28A0092B-C50C-407E-A947-70E740481C1C}">
                <a14:useLocalDpi xmlns:a14="http://schemas.microsoft.com/office/drawing/2010/main" val="0"/>
              </a:ext>
            </a:extLst>
          </a:blip>
          <a:stretch>
            <a:fillRect/>
          </a:stretch>
        </p:blipFill>
        <p:spPr>
          <a:xfrm>
            <a:off x="147108" y="5430216"/>
            <a:ext cx="1626107" cy="1219580"/>
          </a:xfrm>
        </p:spPr>
      </p:pic>
      <p:sp>
        <p:nvSpPr>
          <p:cNvPr id="128" name="Oval 127">
            <a:extLst>
              <a:ext uri="{FF2B5EF4-FFF2-40B4-BE49-F238E27FC236}">
                <a16:creationId xmlns:a16="http://schemas.microsoft.com/office/drawing/2014/main" id="{03D8540C-70D3-4845-A8AD-EBA1348E307C}"/>
              </a:ext>
            </a:extLst>
          </p:cNvPr>
          <p:cNvSpPr/>
          <p:nvPr/>
        </p:nvSpPr>
        <p:spPr>
          <a:xfrm>
            <a:off x="1272490" y="4682041"/>
            <a:ext cx="396369" cy="3731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F365858-795F-564D-AB8A-2B5F2FA19128}"/>
                  </a:ext>
                </a:extLst>
              </p:cNvPr>
              <p:cNvSpPr txBox="1"/>
              <p:nvPr/>
            </p:nvSpPr>
            <p:spPr>
              <a:xfrm>
                <a:off x="1303247" y="4728068"/>
                <a:ext cx="322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panose="02040503050406030204" pitchFamily="18" charset="0"/>
                            </a:rPr>
                            <m:t>784</m:t>
                          </m:r>
                        </m:sub>
                      </m:sSub>
                    </m:oMath>
                  </m:oMathPara>
                </a14:m>
                <a:endParaRPr lang="en-US" sz="1600" dirty="0"/>
              </a:p>
            </p:txBody>
          </p:sp>
        </mc:Choice>
        <mc:Fallback xmlns="">
          <p:sp>
            <p:nvSpPr>
              <p:cNvPr id="129" name="TextBox 128">
                <a:extLst>
                  <a:ext uri="{FF2B5EF4-FFF2-40B4-BE49-F238E27FC236}">
                    <a16:creationId xmlns:a16="http://schemas.microsoft.com/office/drawing/2014/main" id="{3F365858-795F-564D-AB8A-2B5F2FA19128}"/>
                  </a:ext>
                </a:extLst>
              </p:cNvPr>
              <p:cNvSpPr txBox="1">
                <a:spLocks noRot="1" noChangeAspect="1" noMove="1" noResize="1" noEditPoints="1" noAdjustHandles="1" noChangeArrowheads="1" noChangeShapeType="1" noTextEdit="1"/>
              </p:cNvSpPr>
              <p:nvPr/>
            </p:nvSpPr>
            <p:spPr>
              <a:xfrm>
                <a:off x="1303247" y="4728068"/>
                <a:ext cx="322745" cy="246221"/>
              </a:xfrm>
              <a:prstGeom prst="rect">
                <a:avLst/>
              </a:prstGeom>
              <a:blipFill>
                <a:blip r:embed="rId23"/>
                <a:stretch>
                  <a:fillRect l="-15385" r="-26923" b="-10000"/>
                </a:stretch>
              </a:blipFill>
            </p:spPr>
            <p:txBody>
              <a:bodyPr/>
              <a:lstStyle/>
              <a:p>
                <a:r>
                  <a:rPr lang="en-US">
                    <a:noFill/>
                  </a:rPr>
                  <a:t> </a:t>
                </a:r>
              </a:p>
            </p:txBody>
          </p:sp>
        </mc:Fallback>
      </mc:AlternateContent>
      <p:sp>
        <p:nvSpPr>
          <p:cNvPr id="130" name="TextBox 129">
            <a:extLst>
              <a:ext uri="{FF2B5EF4-FFF2-40B4-BE49-F238E27FC236}">
                <a16:creationId xmlns:a16="http://schemas.microsoft.com/office/drawing/2014/main" id="{59253278-E794-794F-849C-2F93D9EE7D5D}"/>
              </a:ext>
            </a:extLst>
          </p:cNvPr>
          <p:cNvSpPr txBox="1"/>
          <p:nvPr/>
        </p:nvSpPr>
        <p:spPr>
          <a:xfrm>
            <a:off x="1346242" y="3746799"/>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cxnSp>
        <p:nvCxnSpPr>
          <p:cNvPr id="132" name="Straight Arrow Connector 131">
            <a:extLst>
              <a:ext uri="{FF2B5EF4-FFF2-40B4-BE49-F238E27FC236}">
                <a16:creationId xmlns:a16="http://schemas.microsoft.com/office/drawing/2014/main" id="{CC60CCC0-84F5-7C4A-B35D-D5541E9C72EA}"/>
              </a:ext>
            </a:extLst>
          </p:cNvPr>
          <p:cNvCxnSpPr/>
          <p:nvPr/>
        </p:nvCxnSpPr>
        <p:spPr>
          <a:xfrm flipV="1">
            <a:off x="344557" y="3223946"/>
            <a:ext cx="742121" cy="20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24"/>
          <a:stretch>
            <a:fillRect/>
          </a:stretch>
        </p:blipFill>
        <p:spPr>
          <a:xfrm>
            <a:off x="9856462" y="5251328"/>
            <a:ext cx="1756066" cy="1456250"/>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Tree>
    <p:extLst>
      <p:ext uri="{BB962C8B-B14F-4D97-AF65-F5344CB8AC3E}">
        <p14:creationId xmlns:p14="http://schemas.microsoft.com/office/powerpoint/2010/main" val="418304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0FAB-7B3D-684D-8529-AF661EAE8847}"/>
              </a:ext>
            </a:extLst>
          </p:cNvPr>
          <p:cNvSpPr>
            <a:spLocks noGrp="1"/>
          </p:cNvSpPr>
          <p:nvPr>
            <p:ph type="title"/>
          </p:nvPr>
        </p:nvSpPr>
        <p:spPr/>
        <p:txBody>
          <a:bodyPr/>
          <a:lstStyle/>
          <a:p>
            <a:r>
              <a:rPr lang="en-US" dirty="0"/>
              <a:t>Lesson 6 - Questions</a:t>
            </a:r>
          </a:p>
        </p:txBody>
      </p:sp>
      <p:pic>
        <p:nvPicPr>
          <p:cNvPr id="4" name="Content Placeholder 4">
            <a:extLst>
              <a:ext uri="{FF2B5EF4-FFF2-40B4-BE49-F238E27FC236}">
                <a16:creationId xmlns:a16="http://schemas.microsoft.com/office/drawing/2014/main" id="{7AAEB9AC-F2E3-8840-8999-1044FED08C4D}"/>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41284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ED5C-3D5E-DD4B-9845-9D57C01D9E91}"/>
              </a:ext>
            </a:extLst>
          </p:cNvPr>
          <p:cNvSpPr>
            <a:spLocks noGrp="1"/>
          </p:cNvSpPr>
          <p:nvPr>
            <p:ph type="title"/>
          </p:nvPr>
        </p:nvSpPr>
        <p:spPr/>
        <p:txBody>
          <a:bodyPr/>
          <a:lstStyle/>
          <a:p>
            <a:r>
              <a:rPr lang="en-US" dirty="0"/>
              <a:t>Lesson 6 – Exercise </a:t>
            </a:r>
          </a:p>
        </p:txBody>
      </p:sp>
      <p:sp>
        <p:nvSpPr>
          <p:cNvPr id="3" name="Content Placeholder 2">
            <a:extLst>
              <a:ext uri="{FF2B5EF4-FFF2-40B4-BE49-F238E27FC236}">
                <a16:creationId xmlns:a16="http://schemas.microsoft.com/office/drawing/2014/main" id="{ED377254-C77A-754D-B7FC-987D3682D928}"/>
              </a:ext>
            </a:extLst>
          </p:cNvPr>
          <p:cNvSpPr>
            <a:spLocks noGrp="1"/>
          </p:cNvSpPr>
          <p:nvPr>
            <p:ph idx="1"/>
          </p:nvPr>
        </p:nvSpPr>
        <p:spPr/>
        <p:txBody>
          <a:bodyPr/>
          <a:lstStyle/>
          <a:p>
            <a:r>
              <a:rPr lang="en-US" dirty="0"/>
              <a:t>Create a simple neural network to classify MNIST</a:t>
            </a:r>
          </a:p>
          <a:p>
            <a:r>
              <a:rPr lang="en-US" dirty="0"/>
              <a:t>Notebook: </a:t>
            </a:r>
            <a:r>
              <a:rPr lang="en-US" dirty="0" err="1"/>
              <a:t>mnist_pytorch.ipynb</a:t>
            </a:r>
            <a:endParaRPr lang="en-US" dirty="0"/>
          </a:p>
          <a:p>
            <a:pPr lvl="1"/>
            <a:r>
              <a:rPr lang="en-US" dirty="0">
                <a:hlinkClick r:id="rId2"/>
              </a:rPr>
              <a:t>https://drive.google.com/open?id=1NC1kCL5AIs_LQbbeshjySfrurSdghtrD</a:t>
            </a:r>
            <a:r>
              <a:rPr lang="en-US" dirty="0"/>
              <a:t> </a:t>
            </a:r>
          </a:p>
          <a:p>
            <a:r>
              <a:rPr lang="en-US" dirty="0"/>
              <a:t>Create a new Notebook</a:t>
            </a:r>
          </a:p>
          <a:p>
            <a:pPr lvl="1"/>
            <a:r>
              <a:rPr lang="en-US" dirty="0"/>
              <a:t>Type each code block from </a:t>
            </a:r>
            <a:r>
              <a:rPr lang="en-US" dirty="0" err="1"/>
              <a:t>mnist_pytorch.ipynb</a:t>
            </a:r>
            <a:r>
              <a:rPr lang="en-US" dirty="0"/>
              <a:t> into your notebook and run</a:t>
            </a:r>
          </a:p>
          <a:p>
            <a:pPr marL="0" indent="0">
              <a:buNone/>
            </a:pPr>
            <a:r>
              <a:rPr lang="en-US"/>
              <a:t> </a:t>
            </a:r>
            <a:endParaRPr lang="en-US" dirty="0"/>
          </a:p>
        </p:txBody>
      </p:sp>
    </p:spTree>
    <p:extLst>
      <p:ext uri="{BB962C8B-B14F-4D97-AF65-F5344CB8AC3E}">
        <p14:creationId xmlns:p14="http://schemas.microsoft.com/office/powerpoint/2010/main" val="215835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80C3-BD49-A04E-ABF6-0A07FF283217}"/>
              </a:ext>
            </a:extLst>
          </p:cNvPr>
          <p:cNvSpPr>
            <a:spLocks noGrp="1"/>
          </p:cNvSpPr>
          <p:nvPr>
            <p:ph type="title"/>
          </p:nvPr>
        </p:nvSpPr>
        <p:spPr/>
        <p:txBody>
          <a:bodyPr/>
          <a:lstStyle/>
          <a:p>
            <a:r>
              <a:rPr lang="en-US" dirty="0"/>
              <a:t>Lesson 6 - Review</a:t>
            </a:r>
          </a:p>
        </p:txBody>
      </p:sp>
      <p:sp>
        <p:nvSpPr>
          <p:cNvPr id="3" name="Content Placeholder 2">
            <a:extLst>
              <a:ext uri="{FF2B5EF4-FFF2-40B4-BE49-F238E27FC236}">
                <a16:creationId xmlns:a16="http://schemas.microsoft.com/office/drawing/2014/main" id="{F2CE62D3-901D-8D43-B388-3E29255DC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056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0D97-2FC1-F742-BFD7-257E026EF004}"/>
              </a:ext>
            </a:extLst>
          </p:cNvPr>
          <p:cNvSpPr>
            <a:spLocks noGrp="1"/>
          </p:cNvSpPr>
          <p:nvPr>
            <p:ph type="title"/>
          </p:nvPr>
        </p:nvSpPr>
        <p:spPr/>
        <p:txBody>
          <a:bodyPr/>
          <a:lstStyle/>
          <a:p>
            <a:r>
              <a:rPr lang="en-US" dirty="0"/>
              <a:t>What will not be covered</a:t>
            </a:r>
          </a:p>
        </p:txBody>
      </p:sp>
      <p:sp>
        <p:nvSpPr>
          <p:cNvPr id="3" name="Content Placeholder 2">
            <a:extLst>
              <a:ext uri="{FF2B5EF4-FFF2-40B4-BE49-F238E27FC236}">
                <a16:creationId xmlns:a16="http://schemas.microsoft.com/office/drawing/2014/main" id="{BD97484E-E885-144F-A94D-D887EBC642A6}"/>
              </a:ext>
            </a:extLst>
          </p:cNvPr>
          <p:cNvSpPr>
            <a:spLocks noGrp="1"/>
          </p:cNvSpPr>
          <p:nvPr>
            <p:ph idx="1"/>
          </p:nvPr>
        </p:nvSpPr>
        <p:spPr/>
        <p:txBody>
          <a:bodyPr/>
          <a:lstStyle/>
          <a:p>
            <a:r>
              <a:rPr lang="en-US" dirty="0"/>
              <a:t>Unsupervised Learning</a:t>
            </a:r>
          </a:p>
          <a:p>
            <a:r>
              <a:rPr lang="en-US" dirty="0"/>
              <a:t>Reinforcement Learning</a:t>
            </a:r>
          </a:p>
          <a:p>
            <a:r>
              <a:rPr lang="en-US" dirty="0"/>
              <a:t>Moving Deep Learning systems to production</a:t>
            </a:r>
          </a:p>
        </p:txBody>
      </p:sp>
    </p:spTree>
    <p:extLst>
      <p:ext uri="{BB962C8B-B14F-4D97-AF65-F5344CB8AC3E}">
        <p14:creationId xmlns:p14="http://schemas.microsoft.com/office/powerpoint/2010/main" val="9916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71341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What does it mean to learn</a:t>
            </a:r>
          </a:p>
        </p:txBody>
      </p:sp>
      <p:grpSp>
        <p:nvGrpSpPr>
          <p:cNvPr id="13" name="SmartMachine"/>
          <p:cNvGrpSpPr/>
          <p:nvPr/>
        </p:nvGrpSpPr>
        <p:grpSpPr>
          <a:xfrm>
            <a:off x="4482455" y="1765155"/>
            <a:ext cx="2325355" cy="3235346"/>
            <a:chOff x="4835236" y="1733312"/>
            <a:chExt cx="2325355" cy="323534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236" y="2102644"/>
              <a:ext cx="2325355" cy="2866014"/>
            </a:xfrm>
            <a:prstGeom prst="rect">
              <a:avLst/>
            </a:prstGeom>
          </p:spPr>
        </p:pic>
        <p:sp>
          <p:nvSpPr>
            <p:cNvPr id="10" name="TextBox 9"/>
            <p:cNvSpPr txBox="1"/>
            <p:nvPr/>
          </p:nvSpPr>
          <p:spPr>
            <a:xfrm>
              <a:off x="4835236" y="1733312"/>
              <a:ext cx="1812804" cy="369332"/>
            </a:xfrm>
            <a:prstGeom prst="rect">
              <a:avLst/>
            </a:prstGeom>
            <a:noFill/>
          </p:spPr>
          <p:txBody>
            <a:bodyPr wrap="none" rtlCol="0">
              <a:spAutoFit/>
            </a:bodyPr>
            <a:lstStyle/>
            <a:p>
              <a:r>
                <a:rPr lang="en-US" dirty="0"/>
                <a:t>Learn from Data?</a:t>
              </a:r>
            </a:p>
          </p:txBody>
        </p:sp>
      </p:grpSp>
      <p:grpSp>
        <p:nvGrpSpPr>
          <p:cNvPr id="12" name="Machine"/>
          <p:cNvGrpSpPr/>
          <p:nvPr/>
        </p:nvGrpSpPr>
        <p:grpSpPr>
          <a:xfrm>
            <a:off x="7907978" y="1780813"/>
            <a:ext cx="2832531" cy="3219688"/>
            <a:chOff x="8014856" y="1733312"/>
            <a:chExt cx="2832531" cy="321968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856" y="2705859"/>
              <a:ext cx="2832531" cy="2247141"/>
            </a:xfrm>
            <a:prstGeom prst="rect">
              <a:avLst/>
            </a:prstGeom>
          </p:spPr>
        </p:pic>
        <p:sp>
          <p:nvSpPr>
            <p:cNvPr id="8" name="TextBox 7"/>
            <p:cNvSpPr txBox="1"/>
            <p:nvPr/>
          </p:nvSpPr>
          <p:spPr>
            <a:xfrm>
              <a:off x="8356823" y="1733312"/>
              <a:ext cx="2074927" cy="369332"/>
            </a:xfrm>
            <a:prstGeom prst="rect">
              <a:avLst/>
            </a:prstGeom>
            <a:noFill/>
          </p:spPr>
          <p:txBody>
            <a:bodyPr wrap="none" rtlCol="0">
              <a:spAutoFit/>
            </a:bodyPr>
            <a:lstStyle/>
            <a:p>
              <a:r>
                <a:rPr lang="en-US"/>
                <a:t>Execute Instructions</a:t>
              </a:r>
              <a:endParaRPr lang="en-US" dirty="0"/>
            </a:p>
          </p:txBody>
        </p:sp>
      </p:grpSp>
      <p:grpSp>
        <p:nvGrpSpPr>
          <p:cNvPr id="11" name="Person"/>
          <p:cNvGrpSpPr/>
          <p:nvPr/>
        </p:nvGrpSpPr>
        <p:grpSpPr>
          <a:xfrm>
            <a:off x="738601" y="1780813"/>
            <a:ext cx="2301720" cy="3219688"/>
            <a:chOff x="845479" y="1733312"/>
            <a:chExt cx="2301720" cy="3219688"/>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55" y="2514600"/>
              <a:ext cx="1990344" cy="2438400"/>
            </a:xfrm>
            <a:prstGeom prst="rect">
              <a:avLst/>
            </a:prstGeom>
          </p:spPr>
        </p:pic>
        <p:sp>
          <p:nvSpPr>
            <p:cNvPr id="5" name="TextBox 4"/>
            <p:cNvSpPr txBox="1"/>
            <p:nvPr/>
          </p:nvSpPr>
          <p:spPr>
            <a:xfrm>
              <a:off x="845479" y="1733312"/>
              <a:ext cx="2301720" cy="369332"/>
            </a:xfrm>
            <a:prstGeom prst="rect">
              <a:avLst/>
            </a:prstGeom>
            <a:noFill/>
          </p:spPr>
          <p:txBody>
            <a:bodyPr wrap="none" rtlCol="0">
              <a:spAutoFit/>
            </a:bodyPr>
            <a:lstStyle/>
            <a:p>
              <a:r>
                <a:rPr lang="en-US" dirty="0"/>
                <a:t>Learn from Experience</a:t>
              </a:r>
            </a:p>
          </p:txBody>
        </p:sp>
      </p:grpSp>
    </p:spTree>
    <p:extLst>
      <p:ext uri="{BB962C8B-B14F-4D97-AF65-F5344CB8AC3E}">
        <p14:creationId xmlns:p14="http://schemas.microsoft.com/office/powerpoint/2010/main" val="328198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2C01-68C3-174A-B1F9-7FE987FEB6E0}"/>
              </a:ext>
            </a:extLst>
          </p:cNvPr>
          <p:cNvSpPr>
            <a:spLocks noGrp="1"/>
          </p:cNvSpPr>
          <p:nvPr>
            <p:ph type="title"/>
          </p:nvPr>
        </p:nvSpPr>
        <p:spPr/>
        <p:txBody>
          <a:bodyPr/>
          <a:lstStyle/>
          <a:p>
            <a:r>
              <a:rPr lang="en-US" dirty="0"/>
              <a:t>Lesson 1 – How is Machine Learning Different</a:t>
            </a:r>
          </a:p>
        </p:txBody>
      </p:sp>
      <p:pic>
        <p:nvPicPr>
          <p:cNvPr id="4" name="Content Placeholder 3">
            <a:extLst>
              <a:ext uri="{FF2B5EF4-FFF2-40B4-BE49-F238E27FC236}">
                <a16:creationId xmlns:a16="http://schemas.microsoft.com/office/drawing/2014/main" id="{D10E8B44-4F5A-9E4F-AAD1-A5AEB96270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9078" y="2386739"/>
            <a:ext cx="8536177" cy="3642102"/>
          </a:xfrm>
          <a:prstGeom prst="rect">
            <a:avLst/>
          </a:prstGeom>
        </p:spPr>
      </p:pic>
    </p:spTree>
    <p:extLst>
      <p:ext uri="{BB962C8B-B14F-4D97-AF65-F5344CB8AC3E}">
        <p14:creationId xmlns:p14="http://schemas.microsoft.com/office/powerpoint/2010/main" val="2239632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6499</TotalTime>
  <Words>2151</Words>
  <Application>Microsoft Macintosh PowerPoint</Application>
  <PresentationFormat>Widescreen</PresentationFormat>
  <Paragraphs>411</Paragraphs>
  <Slides>58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Mangal</vt:lpstr>
      <vt:lpstr>Office Theme</vt:lpstr>
      <vt:lpstr>Intro to Deep Learning for the Absolute Beginner</vt:lpstr>
      <vt:lpstr>Who am I</vt:lpstr>
      <vt:lpstr>Who are you</vt:lpstr>
      <vt:lpstr>Course Goal</vt:lpstr>
      <vt:lpstr>What we will cover (lessons)</vt:lpstr>
      <vt:lpstr>What will not be covered</vt:lpstr>
      <vt:lpstr>Lesson 1 – AI vs. ML vs. DL</vt:lpstr>
      <vt:lpstr>Lesson 1 – What does it mean to learn</vt:lpstr>
      <vt:lpstr>Lesson 1 – How is Machine Learning Different</vt:lpstr>
      <vt:lpstr>Lesson 1 – The field of Machine Learning</vt:lpstr>
      <vt:lpstr>Lesson 1 – A formal definition</vt:lpstr>
      <vt:lpstr>Lesson 1 – Example</vt:lpstr>
      <vt:lpstr>Lesson 1 – Example</vt:lpstr>
      <vt:lpstr>Lesson 1 – Example</vt:lpstr>
      <vt:lpstr>Lesson 1 - Questions</vt:lpstr>
      <vt:lpstr>Lesson 1 – Exercise (5 minutes)</vt:lpstr>
      <vt:lpstr>Lesson 1 - Review</vt:lpstr>
      <vt:lpstr>Lesson 2 – Calculus</vt:lpstr>
      <vt:lpstr>Lesson 2 – Linear Algebra </vt:lpstr>
      <vt:lpstr>Lesson 2 – Linear Algebra Operations </vt:lpstr>
      <vt:lpstr>Lesson 2 - Probability</vt:lpstr>
      <vt:lpstr>Lesson 2 – Logarithm (log)</vt:lpstr>
      <vt:lpstr>Lesson 2 – Natural Logarithm (ln)</vt:lpstr>
      <vt:lpstr>Lesson 2 - Sigmoid</vt:lpstr>
      <vt:lpstr>Lesson 2 - Tanh</vt:lpstr>
      <vt:lpstr>Lesson 2 - ReLU</vt:lpstr>
      <vt:lpstr>Lesson 2 - Questions</vt:lpstr>
      <vt:lpstr>Lesson 3 – Programming Background</vt:lpstr>
      <vt:lpstr>Lesson 3 - Questions</vt:lpstr>
      <vt:lpstr>Lesson 3 - Exercise</vt:lpstr>
      <vt:lpstr>Lesson 3 - Review</vt:lpstr>
      <vt:lpstr>Lesson 4 – Machine Learning Example </vt:lpstr>
      <vt:lpstr>Lesson 4 - Data</vt:lpstr>
      <vt:lpstr>Lesson 4 – Linear Regression</vt:lpstr>
      <vt:lpstr>Lesson 4 – Gradient Decent</vt:lpstr>
      <vt:lpstr>Lesson 4 – Linear Regression as a Graph</vt:lpstr>
      <vt:lpstr>Lesson 4 - Questions</vt:lpstr>
      <vt:lpstr>Lesson 4 - Exercise</vt:lpstr>
      <vt:lpstr>Lesson 4 - Review</vt:lpstr>
      <vt:lpstr>Lesson 5 – PyTorch</vt:lpstr>
      <vt:lpstr>Lesson 5 – PyTorch as Computational Graph</vt:lpstr>
      <vt:lpstr>Lesson 5 - PyTorch</vt:lpstr>
      <vt:lpstr>Lesson 5 - Questions</vt:lpstr>
      <vt:lpstr>Lesson 5 - Exercise</vt:lpstr>
      <vt:lpstr>Lesson 5 - Review</vt:lpstr>
      <vt:lpstr>Lesson 6 – Neural Networks </vt:lpstr>
      <vt:lpstr>Lesson 6– Early Inspiration</vt:lpstr>
      <vt:lpstr>Lesson 6 – Training (Logistic Regression)</vt:lpstr>
      <vt:lpstr>Lesson 6 – Softmax (multi class)  </vt:lpstr>
      <vt:lpstr>Lesson 6 – Stacking Layers</vt:lpstr>
      <vt:lpstr>Lesson 6 – Fully Connected Network</vt:lpstr>
      <vt:lpstr>Lesson 6 – MNIST Example</vt:lpstr>
      <vt:lpstr>Lesson 6 – MNIST Data</vt:lpstr>
      <vt:lpstr>Lesson 6 – Flatten Data and feed into network</vt:lpstr>
      <vt:lpstr>Lesson 6 - Training</vt:lpstr>
      <vt:lpstr>Lesson 6 - Questions</vt:lpstr>
      <vt:lpstr>Lesson 6 – Exercise </vt:lpstr>
      <vt:lpstr>Lesson 6 - Review</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100</cp:revision>
  <dcterms:created xsi:type="dcterms:W3CDTF">2018-07-22T21:51:31Z</dcterms:created>
  <dcterms:modified xsi:type="dcterms:W3CDTF">2018-08-06T07:13:45Z</dcterms:modified>
</cp:coreProperties>
</file>